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6858000" cx="9144000"/>
  <p:notesSz cx="6858000" cy="9144000"/>
  <p:embeddedFontLst>
    <p:embeddedFont>
      <p:font typeface="Arial Black"/>
      <p:regular r:id="rId50"/>
    </p:embeddedFont>
    <p:embeddedFont>
      <p:font typeface="Century Gothic"/>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CenturyGothic-regular.fntdata"/><Relationship Id="rId50" Type="http://schemas.openxmlformats.org/officeDocument/2006/relationships/font" Target="fonts/ArialBlack-regular.fntdata"/><Relationship Id="rId53" Type="http://schemas.openxmlformats.org/officeDocument/2006/relationships/font" Target="fonts/CenturyGothic-italic.fntdata"/><Relationship Id="rId52" Type="http://schemas.openxmlformats.org/officeDocument/2006/relationships/font" Target="fonts/CenturyGothic-bold.fntdata"/><Relationship Id="rId11" Type="http://schemas.openxmlformats.org/officeDocument/2006/relationships/slide" Target="slides/slide6.xml"/><Relationship Id="rId10" Type="http://schemas.openxmlformats.org/officeDocument/2006/relationships/slide" Target="slides/slide5.xml"/><Relationship Id="rId54" Type="http://schemas.openxmlformats.org/officeDocument/2006/relationships/font" Target="fonts/CenturyGothic-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4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6200"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4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6800"/>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4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6" name="Google Shape;146;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16" name="Google Shape;216;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7" name="Google Shape;217;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1: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24" name="Google Shape;22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5" name="Google Shape;225;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32" name="Google Shape;232;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 name="Google Shape;233;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3: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40" name="Google Shape;24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1" name="Google Shape;241;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8" name="Google Shape;24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5: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55" name="Google Shape;25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6" name="Google Shape;256;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63" name="Google Shape;263;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4" name="Google Shape;264;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7: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71" name="Google Shape;271;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2" name="Google Shape;272;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0" name="Google Shape;280;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7" name="Google Shape;287;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3" name="Google Shape;15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4" name="Google Shape;294;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1" name="Google Shape;301;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8" name="Google Shape;30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5" name="Google Shape;315;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25" name="Google Shape;325;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6" name="Google Shape;326;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5: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33" name="Google Shape;333;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4" name="Google Shape;334;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41" name="Google Shape;341;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2" name="Google Shape;342;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7: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49" name="Google Shape;349;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0" name="Google Shape;350;p2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57" name="Google Shape;357;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8" name="Google Shape;358;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29: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65" name="Google Shape;365;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6" name="Google Shape;366;p2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0" name="Google Shape;16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3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73" name="Google Shape;373;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4" name="Google Shape;374;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81" name="Google Shape;381;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3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91" name="Google Shape;391;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2" name="Google Shape;392;p3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33: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99" name="Google Shape;399;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0" name="Google Shape;400;p3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3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07" name="Google Shape;407;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8" name="Google Shape;408;p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3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15" name="Google Shape;415;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24" name="Google Shape;424;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5" name="Google Shape;425;p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37: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32" name="Google Shape;43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3" name="Google Shape;433;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3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40" name="Google Shape;440;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1" name="Google Shape;441;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48" name="Google Shape;448;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9" name="Google Shape;16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4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57" name="Google Shape;457;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8" name="Google Shape;458;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41: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65" name="Google Shape;465;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6" name="Google Shape;466;p4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4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73" name="Google Shape;473;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4" name="Google Shape;474;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43: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81" name="Google Shape;481;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2" name="Google Shape;482;p4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4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89" name="Google Shape;489;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0" name="Google Shape;490;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7" name="Google Shape;177;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4" name="Google Shape;184;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1" name="Google Shape;191;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8" name="Google Shape;19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5" name="Google Shape;20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6" name="Shape 16"/>
        <p:cNvGrpSpPr/>
        <p:nvPr/>
      </p:nvGrpSpPr>
      <p:grpSpPr>
        <a:xfrm>
          <a:off x="0" y="0"/>
          <a:ext cx="0" cy="0"/>
          <a:chOff x="0" y="0"/>
          <a:chExt cx="0" cy="0"/>
        </a:xfrm>
      </p:grpSpPr>
      <p:pic>
        <p:nvPicPr>
          <p:cNvPr descr="C0-HD-BTM.png" id="17" name="Google Shape;17;p2"/>
          <p:cNvPicPr preferRelativeResize="0"/>
          <p:nvPr/>
        </p:nvPicPr>
        <p:blipFill rotWithShape="1">
          <a:blip r:embed="rId2">
            <a:alphaModFix/>
          </a:blip>
          <a:srcRect b="0" l="0" r="0" t="0"/>
          <a:stretch/>
        </p:blipFill>
        <p:spPr>
          <a:xfrm>
            <a:off x="0" y="4995862"/>
            <a:ext cx="9144000" cy="1862138"/>
          </a:xfrm>
          <a:prstGeom prst="rect">
            <a:avLst/>
          </a:prstGeom>
          <a:noFill/>
          <a:ln>
            <a:noFill/>
          </a:ln>
        </p:spPr>
      </p:pic>
      <p:sp>
        <p:nvSpPr>
          <p:cNvPr id="18" name="Google Shape;18;p2"/>
          <p:cNvSpPr txBox="1"/>
          <p:nvPr>
            <p:ph type="ctrTitle"/>
          </p:nvPr>
        </p:nvSpPr>
        <p:spPr>
          <a:xfrm>
            <a:off x="914400" y="1803405"/>
            <a:ext cx="7315200" cy="1825096"/>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
          <p:cNvSpPr txBox="1"/>
          <p:nvPr>
            <p:ph idx="1" type="subTitle"/>
          </p:nvPr>
        </p:nvSpPr>
        <p:spPr>
          <a:xfrm>
            <a:off x="914400" y="3632201"/>
            <a:ext cx="7315200" cy="685800"/>
          </a:xfrm>
          <a:prstGeom prst="rect">
            <a:avLst/>
          </a:prstGeom>
          <a:noFill/>
          <a:ln>
            <a:noFill/>
          </a:ln>
        </p:spPr>
        <p:txBody>
          <a:bodyPr anchorCtr="0" anchor="t" bIns="45700" lIns="91425" spcFirstLastPara="1" rIns="91425" wrap="square" tIns="45700">
            <a:noAutofit/>
          </a:bodyPr>
          <a:lstStyle>
            <a:lvl1pPr lvl="0" algn="l">
              <a:lnSpc>
                <a:spcPct val="90000"/>
              </a:lnSpc>
              <a:spcBef>
                <a:spcPts val="1000"/>
              </a:spcBef>
              <a:spcAft>
                <a:spcPts val="0"/>
              </a:spcAft>
              <a:buClr>
                <a:schemeClr val="lt1"/>
              </a:buClr>
              <a:buSzPts val="2000"/>
              <a:buNone/>
              <a:defRPr sz="20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20" name="Google Shape;20;p2"/>
          <p:cNvSpPr txBox="1"/>
          <p:nvPr>
            <p:ph idx="10" type="dt"/>
          </p:nvPr>
        </p:nvSpPr>
        <p:spPr>
          <a:xfrm>
            <a:off x="5932170" y="4323845"/>
            <a:ext cx="229742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1" type="ftr"/>
          </p:nvPr>
        </p:nvSpPr>
        <p:spPr>
          <a:xfrm>
            <a:off x="914400" y="4323846"/>
            <a:ext cx="48806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
          <p:cNvSpPr txBox="1"/>
          <p:nvPr>
            <p:ph idx="12" type="sldNum"/>
          </p:nvPr>
        </p:nvSpPr>
        <p:spPr>
          <a:xfrm>
            <a:off x="6057900" y="1430867"/>
            <a:ext cx="21717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showMasterSp="0">
  <p:cSld name="Panoramic Picture with Caption">
    <p:spTree>
      <p:nvGrpSpPr>
        <p:cNvPr id="75" name="Shape 75"/>
        <p:cNvGrpSpPr/>
        <p:nvPr/>
      </p:nvGrpSpPr>
      <p:grpSpPr>
        <a:xfrm>
          <a:off x="0" y="0"/>
          <a:ext cx="0" cy="0"/>
          <a:chOff x="0" y="0"/>
          <a:chExt cx="0" cy="0"/>
        </a:xfrm>
      </p:grpSpPr>
      <p:sp>
        <p:nvSpPr>
          <p:cNvPr id="76" name="Google Shape;76;p11"/>
          <p:cNvSpPr txBox="1"/>
          <p:nvPr>
            <p:ph type="title"/>
          </p:nvPr>
        </p:nvSpPr>
        <p:spPr>
          <a:xfrm>
            <a:off x="594355" y="4697361"/>
            <a:ext cx="7956482" cy="81935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11"/>
          <p:cNvSpPr/>
          <p:nvPr>
            <p:ph idx="2" type="pic"/>
          </p:nvPr>
        </p:nvSpPr>
        <p:spPr>
          <a:xfrm>
            <a:off x="594355" y="977035"/>
            <a:ext cx="7950260" cy="34069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lt1"/>
              </a:buClr>
              <a:buSzPts val="3200"/>
              <a:buFont typeface="Arial"/>
              <a:buNone/>
              <a:defRPr b="0" i="0" sz="3200" u="none" cap="none" strike="noStrike">
                <a:solidFill>
                  <a:schemeClr val="lt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lt1"/>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lt1"/>
              </a:buClr>
              <a:buSzPts val="2400"/>
              <a:buFont typeface="Arial"/>
              <a:buNone/>
              <a:defRPr b="0" i="0" sz="2400" u="none" cap="none" strike="noStrike">
                <a:solidFill>
                  <a:schemeClr val="lt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9pPr>
          </a:lstStyle>
          <a:p/>
        </p:txBody>
      </p:sp>
      <p:sp>
        <p:nvSpPr>
          <p:cNvPr id="78" name="Google Shape;78;p11"/>
          <p:cNvSpPr txBox="1"/>
          <p:nvPr>
            <p:ph idx="1" type="body"/>
          </p:nvPr>
        </p:nvSpPr>
        <p:spPr>
          <a:xfrm>
            <a:off x="594360" y="5516716"/>
            <a:ext cx="7955280" cy="74692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79" name="Google Shape;79;p11"/>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1"/>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1"/>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showMasterSp="0">
  <p:cSld name="Title and Caption">
    <p:spTree>
      <p:nvGrpSpPr>
        <p:cNvPr id="82" name="Shape 82"/>
        <p:cNvGrpSpPr/>
        <p:nvPr/>
      </p:nvGrpSpPr>
      <p:grpSpPr>
        <a:xfrm>
          <a:off x="0" y="0"/>
          <a:ext cx="0" cy="0"/>
          <a:chOff x="0" y="0"/>
          <a:chExt cx="0" cy="0"/>
        </a:xfrm>
      </p:grpSpPr>
      <p:pic>
        <p:nvPicPr>
          <p:cNvPr descr="C0-HD-BTM.png" id="83" name="Google Shape;83;p12"/>
          <p:cNvPicPr preferRelativeResize="0"/>
          <p:nvPr/>
        </p:nvPicPr>
        <p:blipFill rotWithShape="1">
          <a:blip r:embed="rId2">
            <a:alphaModFix/>
          </a:blip>
          <a:srcRect b="0" l="0" r="0" t="0"/>
          <a:stretch/>
        </p:blipFill>
        <p:spPr>
          <a:xfrm>
            <a:off x="0" y="4995862"/>
            <a:ext cx="9144000" cy="1862138"/>
          </a:xfrm>
          <a:prstGeom prst="rect">
            <a:avLst/>
          </a:prstGeom>
          <a:noFill/>
          <a:ln>
            <a:noFill/>
          </a:ln>
        </p:spPr>
      </p:pic>
      <p:sp>
        <p:nvSpPr>
          <p:cNvPr id="84" name="Google Shape;84;p12"/>
          <p:cNvSpPr txBox="1"/>
          <p:nvPr>
            <p:ph type="title"/>
          </p:nvPr>
        </p:nvSpPr>
        <p:spPr>
          <a:xfrm>
            <a:off x="594360" y="753533"/>
            <a:ext cx="7955280" cy="2802467"/>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2"/>
          <p:cNvSpPr txBox="1"/>
          <p:nvPr>
            <p:ph idx="1" type="body"/>
          </p:nvPr>
        </p:nvSpPr>
        <p:spPr>
          <a:xfrm>
            <a:off x="685800" y="3649134"/>
            <a:ext cx="7772400" cy="133085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86" name="Google Shape;86;p12"/>
          <p:cNvSpPr txBox="1"/>
          <p:nvPr>
            <p:ph idx="10" type="dt"/>
          </p:nvPr>
        </p:nvSpPr>
        <p:spPr>
          <a:xfrm>
            <a:off x="5562176" y="381001"/>
            <a:ext cx="218313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2"/>
          <p:cNvSpPr txBox="1"/>
          <p:nvPr>
            <p:ph idx="11" type="ftr"/>
          </p:nvPr>
        </p:nvSpPr>
        <p:spPr>
          <a:xfrm>
            <a:off x="594360" y="381001"/>
            <a:ext cx="4830656"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2"/>
          <p:cNvSpPr txBox="1"/>
          <p:nvPr>
            <p:ph idx="12" type="sldNum"/>
          </p:nvPr>
        </p:nvSpPr>
        <p:spPr>
          <a:xfrm>
            <a:off x="7882466" y="381001"/>
            <a:ext cx="6671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showMasterSp="0">
  <p:cSld name="Quote with Caption">
    <p:spTree>
      <p:nvGrpSpPr>
        <p:cNvPr id="89" name="Shape 89"/>
        <p:cNvGrpSpPr/>
        <p:nvPr/>
      </p:nvGrpSpPr>
      <p:grpSpPr>
        <a:xfrm>
          <a:off x="0" y="0"/>
          <a:ext cx="0" cy="0"/>
          <a:chOff x="0" y="0"/>
          <a:chExt cx="0" cy="0"/>
        </a:xfrm>
      </p:grpSpPr>
      <p:pic>
        <p:nvPicPr>
          <p:cNvPr descr="C0-HD-BTM.png" id="90" name="Google Shape;90;p13"/>
          <p:cNvPicPr preferRelativeResize="0"/>
          <p:nvPr/>
        </p:nvPicPr>
        <p:blipFill rotWithShape="1">
          <a:blip r:embed="rId2">
            <a:alphaModFix/>
          </a:blip>
          <a:srcRect b="0" l="0" r="0" t="0"/>
          <a:stretch/>
        </p:blipFill>
        <p:spPr>
          <a:xfrm>
            <a:off x="0" y="4995862"/>
            <a:ext cx="9144000" cy="1862138"/>
          </a:xfrm>
          <a:prstGeom prst="rect">
            <a:avLst/>
          </a:prstGeom>
          <a:noFill/>
          <a:ln>
            <a:noFill/>
          </a:ln>
        </p:spPr>
      </p:pic>
      <p:sp>
        <p:nvSpPr>
          <p:cNvPr id="91" name="Google Shape;91;p13"/>
          <p:cNvSpPr txBox="1"/>
          <p:nvPr>
            <p:ph type="title"/>
          </p:nvPr>
        </p:nvSpPr>
        <p:spPr>
          <a:xfrm>
            <a:off x="768351" y="753534"/>
            <a:ext cx="7613650" cy="2756234"/>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3"/>
          <p:cNvSpPr txBox="1"/>
          <p:nvPr>
            <p:ph idx="1" type="body"/>
          </p:nvPr>
        </p:nvSpPr>
        <p:spPr>
          <a:xfrm>
            <a:off x="977899" y="3509768"/>
            <a:ext cx="7194552" cy="444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93" name="Google Shape;93;p13"/>
          <p:cNvSpPr txBox="1"/>
          <p:nvPr>
            <p:ph idx="2" type="body"/>
          </p:nvPr>
        </p:nvSpPr>
        <p:spPr>
          <a:xfrm>
            <a:off x="685800" y="4174597"/>
            <a:ext cx="7778752" cy="821265"/>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94" name="Google Shape;94;p13"/>
          <p:cNvSpPr txBox="1"/>
          <p:nvPr>
            <p:ph idx="10" type="dt"/>
          </p:nvPr>
        </p:nvSpPr>
        <p:spPr>
          <a:xfrm>
            <a:off x="5562176" y="381001"/>
            <a:ext cx="218313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3"/>
          <p:cNvSpPr txBox="1"/>
          <p:nvPr>
            <p:ph idx="11" type="ftr"/>
          </p:nvPr>
        </p:nvSpPr>
        <p:spPr>
          <a:xfrm>
            <a:off x="594360" y="379438"/>
            <a:ext cx="4830656"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3"/>
          <p:cNvSpPr txBox="1"/>
          <p:nvPr>
            <p:ph idx="12" type="sldNum"/>
          </p:nvPr>
        </p:nvSpPr>
        <p:spPr>
          <a:xfrm>
            <a:off x="7882466" y="381001"/>
            <a:ext cx="6671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13"/>
          <p:cNvSpPr txBox="1"/>
          <p:nvPr/>
        </p:nvSpPr>
        <p:spPr>
          <a:xfrm>
            <a:off x="231458" y="807720"/>
            <a:ext cx="4572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SzPts val="8000"/>
              <a:buFont typeface="Arial"/>
              <a:buNone/>
            </a:pPr>
            <a:r>
              <a:rPr b="0" i="0" lang="en-US" sz="8000" u="none" cap="none" strike="noStrike">
                <a:solidFill>
                  <a:schemeClr val="lt1"/>
                </a:solidFill>
                <a:latin typeface="Arial"/>
                <a:ea typeface="Arial"/>
                <a:cs typeface="Arial"/>
                <a:sym typeface="Arial"/>
              </a:rPr>
              <a:t>“</a:t>
            </a:r>
            <a:endParaRPr/>
          </a:p>
        </p:txBody>
      </p:sp>
      <p:sp>
        <p:nvSpPr>
          <p:cNvPr id="98" name="Google Shape;98;p13"/>
          <p:cNvSpPr txBox="1"/>
          <p:nvPr/>
        </p:nvSpPr>
        <p:spPr>
          <a:xfrm>
            <a:off x="8146733" y="3021330"/>
            <a:ext cx="4572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lt1"/>
              </a:buClr>
              <a:buSzPts val="8000"/>
              <a:buFont typeface="Arial"/>
              <a:buNone/>
            </a:pPr>
            <a:r>
              <a:rPr b="0" i="0" lang="en-US" sz="8000" u="none" cap="none" strike="noStrike">
                <a:solidFill>
                  <a:schemeClr val="lt1"/>
                </a:solidFill>
                <a:latin typeface="Arial"/>
                <a:ea typeface="Arial"/>
                <a:cs typeface="Arial"/>
                <a:sym typeface="Aria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showMasterSp="0">
  <p:cSld name="Name Card">
    <p:spTree>
      <p:nvGrpSpPr>
        <p:cNvPr id="99" name="Shape 99"/>
        <p:cNvGrpSpPr/>
        <p:nvPr/>
      </p:nvGrpSpPr>
      <p:grpSpPr>
        <a:xfrm>
          <a:off x="0" y="0"/>
          <a:ext cx="0" cy="0"/>
          <a:chOff x="0" y="0"/>
          <a:chExt cx="0" cy="0"/>
        </a:xfrm>
      </p:grpSpPr>
      <p:pic>
        <p:nvPicPr>
          <p:cNvPr descr="C0-HD-BTM.png" id="100" name="Google Shape;100;p14"/>
          <p:cNvPicPr preferRelativeResize="0"/>
          <p:nvPr/>
        </p:nvPicPr>
        <p:blipFill rotWithShape="1">
          <a:blip r:embed="rId2">
            <a:alphaModFix/>
          </a:blip>
          <a:srcRect b="0" l="0" r="0" t="0"/>
          <a:stretch/>
        </p:blipFill>
        <p:spPr>
          <a:xfrm>
            <a:off x="0" y="4995862"/>
            <a:ext cx="9144000" cy="1862138"/>
          </a:xfrm>
          <a:prstGeom prst="rect">
            <a:avLst/>
          </a:prstGeom>
          <a:noFill/>
          <a:ln>
            <a:noFill/>
          </a:ln>
        </p:spPr>
      </p:pic>
      <p:sp>
        <p:nvSpPr>
          <p:cNvPr id="101" name="Google Shape;101;p14"/>
          <p:cNvSpPr txBox="1"/>
          <p:nvPr>
            <p:ph type="title"/>
          </p:nvPr>
        </p:nvSpPr>
        <p:spPr>
          <a:xfrm>
            <a:off x="685800" y="1124702"/>
            <a:ext cx="7774782" cy="251183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14"/>
          <p:cNvSpPr txBox="1"/>
          <p:nvPr>
            <p:ph idx="1" type="body"/>
          </p:nvPr>
        </p:nvSpPr>
        <p:spPr>
          <a:xfrm>
            <a:off x="685792" y="3648316"/>
            <a:ext cx="7773608" cy="99988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103" name="Google Shape;103;p14"/>
          <p:cNvSpPr txBox="1"/>
          <p:nvPr>
            <p:ph idx="10" type="dt"/>
          </p:nvPr>
        </p:nvSpPr>
        <p:spPr>
          <a:xfrm>
            <a:off x="5562176" y="378884"/>
            <a:ext cx="218313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14"/>
          <p:cNvSpPr txBox="1"/>
          <p:nvPr>
            <p:ph idx="11" type="ftr"/>
          </p:nvPr>
        </p:nvSpPr>
        <p:spPr>
          <a:xfrm>
            <a:off x="594360" y="378884"/>
            <a:ext cx="4830656"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4"/>
          <p:cNvSpPr txBox="1"/>
          <p:nvPr>
            <p:ph idx="12" type="sldNum"/>
          </p:nvPr>
        </p:nvSpPr>
        <p:spPr>
          <a:xfrm>
            <a:off x="7882466" y="381001"/>
            <a:ext cx="6671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showMasterSp="0">
  <p:cSld name="3 Column">
    <p:spTree>
      <p:nvGrpSpPr>
        <p:cNvPr id="106" name="Shape 106"/>
        <p:cNvGrpSpPr/>
        <p:nvPr/>
      </p:nvGrpSpPr>
      <p:grpSpPr>
        <a:xfrm>
          <a:off x="0" y="0"/>
          <a:ext cx="0" cy="0"/>
          <a:chOff x="0" y="0"/>
          <a:chExt cx="0" cy="0"/>
        </a:xfrm>
      </p:grpSpPr>
      <p:sp>
        <p:nvSpPr>
          <p:cNvPr id="107" name="Google Shape;107;p15"/>
          <p:cNvSpPr txBox="1"/>
          <p:nvPr>
            <p:ph type="title"/>
          </p:nvPr>
        </p:nvSpPr>
        <p:spPr>
          <a:xfrm>
            <a:off x="2171701" y="762000"/>
            <a:ext cx="6377939" cy="13038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15"/>
          <p:cNvSpPr txBox="1"/>
          <p:nvPr>
            <p:ph idx="1" type="body"/>
          </p:nvPr>
        </p:nvSpPr>
        <p:spPr>
          <a:xfrm>
            <a:off x="594361" y="2202080"/>
            <a:ext cx="2560320" cy="617320"/>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09" name="Google Shape;109;p15"/>
          <p:cNvSpPr txBox="1"/>
          <p:nvPr>
            <p:ph idx="2" type="body"/>
          </p:nvPr>
        </p:nvSpPr>
        <p:spPr>
          <a:xfrm>
            <a:off x="594360" y="2904564"/>
            <a:ext cx="2560320" cy="3359079"/>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10" name="Google Shape;110;p15"/>
          <p:cNvSpPr txBox="1"/>
          <p:nvPr>
            <p:ph idx="3" type="body"/>
          </p:nvPr>
        </p:nvSpPr>
        <p:spPr>
          <a:xfrm>
            <a:off x="3302237" y="2201333"/>
            <a:ext cx="2560320" cy="6265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11" name="Google Shape;111;p15"/>
          <p:cNvSpPr txBox="1"/>
          <p:nvPr>
            <p:ph idx="4" type="body"/>
          </p:nvPr>
        </p:nvSpPr>
        <p:spPr>
          <a:xfrm>
            <a:off x="3300781" y="2904068"/>
            <a:ext cx="2560320" cy="335957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12" name="Google Shape;112;p15"/>
          <p:cNvSpPr txBox="1"/>
          <p:nvPr>
            <p:ph idx="5" type="body"/>
          </p:nvPr>
        </p:nvSpPr>
        <p:spPr>
          <a:xfrm>
            <a:off x="5989319" y="2192866"/>
            <a:ext cx="2560320" cy="6265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13" name="Google Shape;113;p15"/>
          <p:cNvSpPr txBox="1"/>
          <p:nvPr>
            <p:ph idx="6" type="body"/>
          </p:nvPr>
        </p:nvSpPr>
        <p:spPr>
          <a:xfrm>
            <a:off x="5989320" y="2904564"/>
            <a:ext cx="2560320" cy="3359079"/>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14" name="Google Shape;114;p15"/>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15"/>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15"/>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showMasterSp="0">
  <p:cSld name="3 Picture Column">
    <p:spTree>
      <p:nvGrpSpPr>
        <p:cNvPr id="117" name="Shape 117"/>
        <p:cNvGrpSpPr/>
        <p:nvPr/>
      </p:nvGrpSpPr>
      <p:grpSpPr>
        <a:xfrm>
          <a:off x="0" y="0"/>
          <a:ext cx="0" cy="0"/>
          <a:chOff x="0" y="0"/>
          <a:chExt cx="0" cy="0"/>
        </a:xfrm>
      </p:grpSpPr>
      <p:sp>
        <p:nvSpPr>
          <p:cNvPr id="118" name="Google Shape;118;p16"/>
          <p:cNvSpPr txBox="1"/>
          <p:nvPr>
            <p:ph type="title"/>
          </p:nvPr>
        </p:nvSpPr>
        <p:spPr>
          <a:xfrm>
            <a:off x="2171702" y="762000"/>
            <a:ext cx="6381984" cy="1295400"/>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16"/>
          <p:cNvSpPr txBox="1"/>
          <p:nvPr>
            <p:ph idx="1" type="body"/>
          </p:nvPr>
        </p:nvSpPr>
        <p:spPr>
          <a:xfrm>
            <a:off x="594360" y="4113340"/>
            <a:ext cx="2560320"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20" name="Google Shape;120;p16"/>
          <p:cNvSpPr/>
          <p:nvPr>
            <p:ph idx="2" type="pic"/>
          </p:nvPr>
        </p:nvSpPr>
        <p:spPr>
          <a:xfrm>
            <a:off x="594360" y="2331720"/>
            <a:ext cx="2560320" cy="1507300"/>
          </a:xfrm>
          <a:prstGeom prst="roundRect">
            <a:avLst>
              <a:gd fmla="val 0" name="adj"/>
            </a:avLst>
          </a:prstGeom>
          <a:noFill/>
          <a:ln>
            <a:noFill/>
          </a:ln>
          <a:effectLst>
            <a:outerShdw blurRad="50800" rotWithShape="0" algn="tl" dir="5400000" dist="50800">
              <a:srgbClr val="000000">
                <a:alpha val="42745"/>
              </a:srgbClr>
            </a:outerShdw>
          </a:effectLst>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9pPr>
          </a:lstStyle>
          <a:p/>
        </p:txBody>
      </p:sp>
      <p:sp>
        <p:nvSpPr>
          <p:cNvPr id="121" name="Google Shape;121;p16"/>
          <p:cNvSpPr txBox="1"/>
          <p:nvPr>
            <p:ph idx="3" type="body"/>
          </p:nvPr>
        </p:nvSpPr>
        <p:spPr>
          <a:xfrm>
            <a:off x="594360" y="4796103"/>
            <a:ext cx="2560320" cy="146753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22" name="Google Shape;122;p16"/>
          <p:cNvSpPr txBox="1"/>
          <p:nvPr>
            <p:ph idx="4" type="body"/>
          </p:nvPr>
        </p:nvSpPr>
        <p:spPr>
          <a:xfrm>
            <a:off x="3291873" y="4113340"/>
            <a:ext cx="2560320"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23" name="Google Shape;123;p16"/>
          <p:cNvSpPr/>
          <p:nvPr>
            <p:ph idx="5" type="pic"/>
          </p:nvPr>
        </p:nvSpPr>
        <p:spPr>
          <a:xfrm>
            <a:off x="3291872" y="2331720"/>
            <a:ext cx="2560320" cy="1509862"/>
          </a:xfrm>
          <a:prstGeom prst="roundRect">
            <a:avLst>
              <a:gd fmla="val 0" name="adj"/>
            </a:avLst>
          </a:prstGeom>
          <a:noFill/>
          <a:ln>
            <a:noFill/>
          </a:ln>
          <a:effectLst>
            <a:outerShdw blurRad="50800" rotWithShape="0" algn="tl" dir="5400000" dist="50800">
              <a:srgbClr val="000000">
                <a:alpha val="42745"/>
              </a:srgbClr>
            </a:outerShdw>
          </a:effectLst>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9pPr>
          </a:lstStyle>
          <a:p/>
        </p:txBody>
      </p:sp>
      <p:sp>
        <p:nvSpPr>
          <p:cNvPr id="124" name="Google Shape;124;p16"/>
          <p:cNvSpPr txBox="1"/>
          <p:nvPr>
            <p:ph idx="6" type="body"/>
          </p:nvPr>
        </p:nvSpPr>
        <p:spPr>
          <a:xfrm>
            <a:off x="3290858" y="4796102"/>
            <a:ext cx="2560320" cy="146753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25" name="Google Shape;125;p16"/>
          <p:cNvSpPr txBox="1"/>
          <p:nvPr>
            <p:ph idx="7" type="body"/>
          </p:nvPr>
        </p:nvSpPr>
        <p:spPr>
          <a:xfrm>
            <a:off x="5993365" y="4113340"/>
            <a:ext cx="2560320"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26" name="Google Shape;126;p16"/>
          <p:cNvSpPr/>
          <p:nvPr>
            <p:ph idx="8" type="pic"/>
          </p:nvPr>
        </p:nvSpPr>
        <p:spPr>
          <a:xfrm>
            <a:off x="5993364" y="2331721"/>
            <a:ext cx="2560320" cy="1508919"/>
          </a:xfrm>
          <a:prstGeom prst="roundRect">
            <a:avLst>
              <a:gd fmla="val 0" name="adj"/>
            </a:avLst>
          </a:prstGeom>
          <a:noFill/>
          <a:ln>
            <a:noFill/>
          </a:ln>
          <a:effectLst>
            <a:outerShdw blurRad="50800" rotWithShape="0" algn="tl" dir="5400000" dist="50800">
              <a:srgbClr val="000000">
                <a:alpha val="42745"/>
              </a:srgbClr>
            </a:outerShdw>
          </a:effectLst>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entury Gothic"/>
                <a:ea typeface="Century Gothic"/>
                <a:cs typeface="Century Gothic"/>
                <a:sym typeface="Century Gothic"/>
              </a:defRPr>
            </a:lvl9pPr>
          </a:lstStyle>
          <a:p/>
        </p:txBody>
      </p:sp>
      <p:sp>
        <p:nvSpPr>
          <p:cNvPr id="127" name="Google Shape;127;p16"/>
          <p:cNvSpPr txBox="1"/>
          <p:nvPr>
            <p:ph idx="9" type="body"/>
          </p:nvPr>
        </p:nvSpPr>
        <p:spPr>
          <a:xfrm>
            <a:off x="5993272" y="4796100"/>
            <a:ext cx="2560320" cy="146753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28" name="Google Shape;128;p16"/>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16"/>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6"/>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131" name="Shape 131"/>
        <p:cNvGrpSpPr/>
        <p:nvPr/>
      </p:nvGrpSpPr>
      <p:grpSpPr>
        <a:xfrm>
          <a:off x="0" y="0"/>
          <a:ext cx="0" cy="0"/>
          <a:chOff x="0" y="0"/>
          <a:chExt cx="0" cy="0"/>
        </a:xfrm>
      </p:grpSpPr>
      <p:sp>
        <p:nvSpPr>
          <p:cNvPr id="132" name="Google Shape;132;p17"/>
          <p:cNvSpPr txBox="1"/>
          <p:nvPr>
            <p:ph type="title"/>
          </p:nvPr>
        </p:nvSpPr>
        <p:spPr>
          <a:xfrm>
            <a:off x="2171700" y="764373"/>
            <a:ext cx="6377940" cy="1293028"/>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17"/>
          <p:cNvSpPr txBox="1"/>
          <p:nvPr>
            <p:ph idx="1" type="body"/>
          </p:nvPr>
        </p:nvSpPr>
        <p:spPr>
          <a:xfrm rot="5400000">
            <a:off x="2537460" y="251460"/>
            <a:ext cx="4069080" cy="795528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4" name="Google Shape;134;p17"/>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17"/>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17"/>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137" name="Shape 137"/>
        <p:cNvGrpSpPr/>
        <p:nvPr/>
      </p:nvGrpSpPr>
      <p:grpSpPr>
        <a:xfrm>
          <a:off x="0" y="0"/>
          <a:ext cx="0" cy="0"/>
          <a:chOff x="0" y="0"/>
          <a:chExt cx="0" cy="0"/>
        </a:xfrm>
      </p:grpSpPr>
      <p:pic>
        <p:nvPicPr>
          <p:cNvPr descr="C0-HD-BTM.png" id="138" name="Google Shape;138;p18"/>
          <p:cNvPicPr preferRelativeResize="0"/>
          <p:nvPr/>
        </p:nvPicPr>
        <p:blipFill rotWithShape="1">
          <a:blip r:embed="rId2">
            <a:alphaModFix/>
          </a:blip>
          <a:srcRect b="0" l="0" r="0" t="0"/>
          <a:stretch/>
        </p:blipFill>
        <p:spPr>
          <a:xfrm>
            <a:off x="0" y="4995862"/>
            <a:ext cx="9144000" cy="1862138"/>
          </a:xfrm>
          <a:prstGeom prst="rect">
            <a:avLst/>
          </a:prstGeom>
          <a:noFill/>
          <a:ln>
            <a:noFill/>
          </a:ln>
        </p:spPr>
      </p:pic>
      <p:sp>
        <p:nvSpPr>
          <p:cNvPr id="139" name="Google Shape;139;p18"/>
          <p:cNvSpPr txBox="1"/>
          <p:nvPr>
            <p:ph type="title"/>
          </p:nvPr>
        </p:nvSpPr>
        <p:spPr>
          <a:xfrm rot="5400000">
            <a:off x="5653777" y="2099995"/>
            <a:ext cx="4248675" cy="15430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18"/>
          <p:cNvSpPr txBox="1"/>
          <p:nvPr>
            <p:ph idx="1" type="body"/>
          </p:nvPr>
        </p:nvSpPr>
        <p:spPr>
          <a:xfrm rot="5400000">
            <a:off x="1608512" y="-268025"/>
            <a:ext cx="4249732" cy="627803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1" name="Google Shape;141;p18"/>
          <p:cNvSpPr txBox="1"/>
          <p:nvPr>
            <p:ph idx="10" type="dt"/>
          </p:nvPr>
        </p:nvSpPr>
        <p:spPr>
          <a:xfrm>
            <a:off x="5562176" y="381001"/>
            <a:ext cx="218313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18"/>
          <p:cNvSpPr txBox="1"/>
          <p:nvPr>
            <p:ph idx="11" type="ftr"/>
          </p:nvPr>
        </p:nvSpPr>
        <p:spPr>
          <a:xfrm>
            <a:off x="594360" y="381001"/>
            <a:ext cx="4830656"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8"/>
          <p:cNvSpPr txBox="1"/>
          <p:nvPr>
            <p:ph idx="12" type="sldNum"/>
          </p:nvPr>
        </p:nvSpPr>
        <p:spPr>
          <a:xfrm>
            <a:off x="7882466" y="381001"/>
            <a:ext cx="66717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2171700" y="764373"/>
            <a:ext cx="6377940" cy="1293028"/>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
          <p:cNvSpPr txBox="1"/>
          <p:nvPr>
            <p:ph idx="1" type="body"/>
          </p:nvPr>
        </p:nvSpPr>
        <p:spPr>
          <a:xfrm>
            <a:off x="594360" y="2194560"/>
            <a:ext cx="7955280" cy="406908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6" name="Google Shape;26;p3"/>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29" name="Shape 29"/>
        <p:cNvGrpSpPr/>
        <p:nvPr/>
      </p:nvGrpSpPr>
      <p:grpSpPr>
        <a:xfrm>
          <a:off x="0" y="0"/>
          <a:ext cx="0" cy="0"/>
          <a:chOff x="0" y="0"/>
          <a:chExt cx="0" cy="0"/>
        </a:xfrm>
      </p:grpSpPr>
      <p:pic>
        <p:nvPicPr>
          <p:cNvPr descr="C0-HD-BTM.png" id="30" name="Google Shape;30;p4"/>
          <p:cNvPicPr preferRelativeResize="0"/>
          <p:nvPr/>
        </p:nvPicPr>
        <p:blipFill rotWithShape="1">
          <a:blip r:embed="rId2">
            <a:alphaModFix/>
          </a:blip>
          <a:srcRect b="0" l="0" r="0" t="0"/>
          <a:stretch/>
        </p:blipFill>
        <p:spPr>
          <a:xfrm>
            <a:off x="0" y="4995862"/>
            <a:ext cx="9144000" cy="1862138"/>
          </a:xfrm>
          <a:prstGeom prst="rect">
            <a:avLst/>
          </a:prstGeom>
          <a:noFill/>
          <a:ln>
            <a:noFill/>
          </a:ln>
        </p:spPr>
      </p:pic>
      <p:sp>
        <p:nvSpPr>
          <p:cNvPr id="31" name="Google Shape;31;p4"/>
          <p:cNvSpPr txBox="1"/>
          <p:nvPr>
            <p:ph type="title"/>
          </p:nvPr>
        </p:nvSpPr>
        <p:spPr>
          <a:xfrm>
            <a:off x="594360" y="753534"/>
            <a:ext cx="7955280" cy="2801935"/>
          </a:xfrm>
          <a:prstGeom prst="rect">
            <a:avLst/>
          </a:prstGeom>
          <a:noFill/>
          <a:ln>
            <a:noFill/>
          </a:ln>
        </p:spPr>
        <p:txBody>
          <a:bodyPr anchorCtr="0" anchor="b" bIns="45700" lIns="91425" spcFirstLastPara="1" rIns="91425" wrap="square" tIns="45700">
            <a:noAutofit/>
          </a:bodyPr>
          <a:lstStyle>
            <a:lvl1pPr lvl="0" algn="r">
              <a:lnSpc>
                <a:spcPct val="90000"/>
              </a:lnSpc>
              <a:spcBef>
                <a:spcPts val="0"/>
              </a:spcBef>
              <a:spcAft>
                <a:spcPts val="0"/>
              </a:spcAft>
              <a:buClr>
                <a:schemeClr val="lt1"/>
              </a:buClr>
              <a:buSzPts val="4000"/>
              <a:buFont typeface="Century Gothic"/>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4"/>
          <p:cNvSpPr txBox="1"/>
          <p:nvPr>
            <p:ph idx="1" type="body"/>
          </p:nvPr>
        </p:nvSpPr>
        <p:spPr>
          <a:xfrm>
            <a:off x="594360" y="3641726"/>
            <a:ext cx="7955281" cy="1354134"/>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200"/>
              <a:buNone/>
              <a:defRPr sz="22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33" name="Google Shape;33;p4"/>
          <p:cNvSpPr txBox="1"/>
          <p:nvPr>
            <p:ph idx="10" type="dt"/>
          </p:nvPr>
        </p:nvSpPr>
        <p:spPr>
          <a:xfrm>
            <a:off x="5562176" y="381001"/>
            <a:ext cx="218313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
          <p:cNvSpPr txBox="1"/>
          <p:nvPr>
            <p:ph idx="11" type="ftr"/>
          </p:nvPr>
        </p:nvSpPr>
        <p:spPr>
          <a:xfrm>
            <a:off x="594360" y="381001"/>
            <a:ext cx="4830656"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
          <p:cNvSpPr txBox="1"/>
          <p:nvPr>
            <p:ph idx="12" type="sldNum"/>
          </p:nvPr>
        </p:nvSpPr>
        <p:spPr>
          <a:xfrm>
            <a:off x="7882466" y="381001"/>
            <a:ext cx="66717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36" name="Shape 36"/>
        <p:cNvGrpSpPr/>
        <p:nvPr/>
      </p:nvGrpSpPr>
      <p:grpSpPr>
        <a:xfrm>
          <a:off x="0" y="0"/>
          <a:ext cx="0" cy="0"/>
          <a:chOff x="0" y="0"/>
          <a:chExt cx="0" cy="0"/>
        </a:xfrm>
      </p:grpSpPr>
      <p:sp>
        <p:nvSpPr>
          <p:cNvPr id="37" name="Google Shape;37;p5"/>
          <p:cNvSpPr txBox="1"/>
          <p:nvPr>
            <p:ph type="title"/>
          </p:nvPr>
        </p:nvSpPr>
        <p:spPr>
          <a:xfrm>
            <a:off x="2171700" y="764373"/>
            <a:ext cx="6377940" cy="1293028"/>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
          <p:cNvSpPr txBox="1"/>
          <p:nvPr>
            <p:ph idx="1" type="body"/>
          </p:nvPr>
        </p:nvSpPr>
        <p:spPr>
          <a:xfrm>
            <a:off x="594360" y="2194560"/>
            <a:ext cx="3910579" cy="406908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9" name="Google Shape;39;p5"/>
          <p:cNvSpPr txBox="1"/>
          <p:nvPr>
            <p:ph idx="2" type="body"/>
          </p:nvPr>
        </p:nvSpPr>
        <p:spPr>
          <a:xfrm>
            <a:off x="4642099" y="2194560"/>
            <a:ext cx="3907540" cy="406908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0" name="Google Shape;40;p5"/>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5"/>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43" name="Shape 43"/>
        <p:cNvGrpSpPr/>
        <p:nvPr/>
      </p:nvGrpSpPr>
      <p:grpSpPr>
        <a:xfrm>
          <a:off x="0" y="0"/>
          <a:ext cx="0" cy="0"/>
          <a:chOff x="0" y="0"/>
          <a:chExt cx="0" cy="0"/>
        </a:xfrm>
      </p:grpSpPr>
      <p:sp>
        <p:nvSpPr>
          <p:cNvPr id="44" name="Google Shape;44;p6"/>
          <p:cNvSpPr txBox="1"/>
          <p:nvPr>
            <p:ph type="title"/>
          </p:nvPr>
        </p:nvSpPr>
        <p:spPr>
          <a:xfrm>
            <a:off x="2171700" y="762000"/>
            <a:ext cx="6377940" cy="1295400"/>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6"/>
          <p:cNvSpPr txBox="1"/>
          <p:nvPr>
            <p:ph idx="1" type="body"/>
          </p:nvPr>
        </p:nvSpPr>
        <p:spPr>
          <a:xfrm>
            <a:off x="821279" y="2183802"/>
            <a:ext cx="3683659"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0" sz="28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6" name="Google Shape;46;p6"/>
          <p:cNvSpPr txBox="1"/>
          <p:nvPr>
            <p:ph idx="2" type="body"/>
          </p:nvPr>
        </p:nvSpPr>
        <p:spPr>
          <a:xfrm>
            <a:off x="594359" y="3132667"/>
            <a:ext cx="3910579" cy="313097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7" name="Google Shape;47;p6"/>
          <p:cNvSpPr txBox="1"/>
          <p:nvPr>
            <p:ph idx="3" type="body"/>
          </p:nvPr>
        </p:nvSpPr>
        <p:spPr>
          <a:xfrm>
            <a:off x="4869018" y="2183802"/>
            <a:ext cx="3680621"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0" sz="28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8" name="Google Shape;48;p6"/>
          <p:cNvSpPr txBox="1"/>
          <p:nvPr>
            <p:ph idx="4" type="body"/>
          </p:nvPr>
        </p:nvSpPr>
        <p:spPr>
          <a:xfrm>
            <a:off x="4642098" y="3132667"/>
            <a:ext cx="3907541" cy="313097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9" name="Google Shape;49;p6"/>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6"/>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6"/>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52" name="Shape 52"/>
        <p:cNvGrpSpPr/>
        <p:nvPr/>
      </p:nvGrpSpPr>
      <p:grpSpPr>
        <a:xfrm>
          <a:off x="0" y="0"/>
          <a:ext cx="0" cy="0"/>
          <a:chOff x="0" y="0"/>
          <a:chExt cx="0" cy="0"/>
        </a:xfrm>
      </p:grpSpPr>
      <p:sp>
        <p:nvSpPr>
          <p:cNvPr id="53" name="Google Shape;53;p7"/>
          <p:cNvSpPr txBox="1"/>
          <p:nvPr>
            <p:ph type="title"/>
          </p:nvPr>
        </p:nvSpPr>
        <p:spPr>
          <a:xfrm>
            <a:off x="2171700" y="764373"/>
            <a:ext cx="6377940" cy="1293028"/>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7"/>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57" name="Shape 57"/>
        <p:cNvGrpSpPr/>
        <p:nvPr/>
      </p:nvGrpSpPr>
      <p:grpSpPr>
        <a:xfrm>
          <a:off x="0" y="0"/>
          <a:ext cx="0" cy="0"/>
          <a:chOff x="0" y="0"/>
          <a:chExt cx="0" cy="0"/>
        </a:xfrm>
      </p:grpSpPr>
      <p:sp>
        <p:nvSpPr>
          <p:cNvPr id="58" name="Google Shape;58;p8"/>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8"/>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1" name="Shape 61"/>
        <p:cNvGrpSpPr/>
        <p:nvPr/>
      </p:nvGrpSpPr>
      <p:grpSpPr>
        <a:xfrm>
          <a:off x="0" y="0"/>
          <a:ext cx="0" cy="0"/>
          <a:chOff x="0" y="0"/>
          <a:chExt cx="0" cy="0"/>
        </a:xfrm>
      </p:grpSpPr>
      <p:sp>
        <p:nvSpPr>
          <p:cNvPr id="62" name="Google Shape;62;p9"/>
          <p:cNvSpPr txBox="1"/>
          <p:nvPr>
            <p:ph type="title"/>
          </p:nvPr>
        </p:nvSpPr>
        <p:spPr>
          <a:xfrm>
            <a:off x="594360" y="1524000"/>
            <a:ext cx="3086100"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9"/>
          <p:cNvSpPr txBox="1"/>
          <p:nvPr>
            <p:ph idx="1" type="body"/>
          </p:nvPr>
        </p:nvSpPr>
        <p:spPr>
          <a:xfrm>
            <a:off x="3886200" y="746760"/>
            <a:ext cx="4663440" cy="5516880"/>
          </a:xfrm>
          <a:prstGeom prst="rect">
            <a:avLst/>
          </a:prstGeom>
          <a:noFill/>
          <a:ln>
            <a:noFill/>
          </a:ln>
        </p:spPr>
        <p:txBody>
          <a:bodyPr anchorCtr="0" anchor="ctr"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4" name="Google Shape;64;p9"/>
          <p:cNvSpPr txBox="1"/>
          <p:nvPr>
            <p:ph idx="2" type="body"/>
          </p:nvPr>
        </p:nvSpPr>
        <p:spPr>
          <a:xfrm>
            <a:off x="594360" y="3124200"/>
            <a:ext cx="3086100" cy="31394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5" name="Google Shape;65;p9"/>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9"/>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68" name="Shape 68"/>
        <p:cNvGrpSpPr/>
        <p:nvPr/>
      </p:nvGrpSpPr>
      <p:grpSpPr>
        <a:xfrm>
          <a:off x="0" y="0"/>
          <a:ext cx="0" cy="0"/>
          <a:chOff x="0" y="0"/>
          <a:chExt cx="0" cy="0"/>
        </a:xfrm>
      </p:grpSpPr>
      <p:sp>
        <p:nvSpPr>
          <p:cNvPr id="69" name="Google Shape;69;p10"/>
          <p:cNvSpPr txBox="1"/>
          <p:nvPr>
            <p:ph type="title"/>
          </p:nvPr>
        </p:nvSpPr>
        <p:spPr>
          <a:xfrm>
            <a:off x="594360" y="1524000"/>
            <a:ext cx="4075730"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0"/>
          <p:cNvSpPr/>
          <p:nvPr>
            <p:ph idx="2" type="pic"/>
          </p:nvPr>
        </p:nvSpPr>
        <p:spPr>
          <a:xfrm>
            <a:off x="4877524" y="751242"/>
            <a:ext cx="3674234" cy="551239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lt1"/>
              </a:buClr>
              <a:buSzPts val="3200"/>
              <a:buFont typeface="Arial"/>
              <a:buNone/>
              <a:defRPr b="0" i="0" sz="3200" u="none" cap="none" strike="noStrike">
                <a:solidFill>
                  <a:schemeClr val="lt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lt1"/>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lt1"/>
              </a:buClr>
              <a:buSzPts val="2400"/>
              <a:buFont typeface="Arial"/>
              <a:buNone/>
              <a:defRPr b="0" i="0" sz="2400" u="none" cap="none" strike="noStrike">
                <a:solidFill>
                  <a:schemeClr val="lt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entury Gothic"/>
                <a:ea typeface="Century Gothic"/>
                <a:cs typeface="Century Gothic"/>
                <a:sym typeface="Century Gothic"/>
              </a:defRPr>
            </a:lvl9pPr>
          </a:lstStyle>
          <a:p/>
        </p:txBody>
      </p:sp>
      <p:sp>
        <p:nvSpPr>
          <p:cNvPr id="71" name="Google Shape;71;p10"/>
          <p:cNvSpPr txBox="1"/>
          <p:nvPr>
            <p:ph idx="1" type="body"/>
          </p:nvPr>
        </p:nvSpPr>
        <p:spPr>
          <a:xfrm>
            <a:off x="594360" y="3124200"/>
            <a:ext cx="4075730" cy="31394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72" name="Google Shape;72;p10"/>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0"/>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0"/>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alpha val="20000"/>
          </a:schemeClr>
        </a:solidFill>
      </p:bgPr>
    </p:bg>
    <p:spTree>
      <p:nvGrpSpPr>
        <p:cNvPr id="9" name="Shape 9"/>
        <p:cNvGrpSpPr/>
        <p:nvPr/>
      </p:nvGrpSpPr>
      <p:grpSpPr>
        <a:xfrm>
          <a:off x="0" y="0"/>
          <a:ext cx="0" cy="0"/>
          <a:chOff x="0" y="0"/>
          <a:chExt cx="0" cy="0"/>
        </a:xfrm>
      </p:grpSpPr>
      <p:pic>
        <p:nvPicPr>
          <p:cNvPr descr="C0-HD-TOP.png" id="10" name="Google Shape;10;p1"/>
          <p:cNvPicPr preferRelativeResize="0"/>
          <p:nvPr/>
        </p:nvPicPr>
        <p:blipFill rotWithShape="1">
          <a:blip r:embed="rId1">
            <a:alphaModFix/>
          </a:blip>
          <a:srcRect b="0" l="0" r="0" t="0"/>
          <a:stretch/>
        </p:blipFill>
        <p:spPr>
          <a:xfrm>
            <a:off x="0" y="0"/>
            <a:ext cx="9144000" cy="1081088"/>
          </a:xfrm>
          <a:prstGeom prst="rect">
            <a:avLst/>
          </a:prstGeom>
          <a:noFill/>
          <a:ln>
            <a:noFill/>
          </a:ln>
        </p:spPr>
      </p:pic>
      <p:sp>
        <p:nvSpPr>
          <p:cNvPr id="11" name="Google Shape;11;p1"/>
          <p:cNvSpPr txBox="1"/>
          <p:nvPr>
            <p:ph type="title"/>
          </p:nvPr>
        </p:nvSpPr>
        <p:spPr>
          <a:xfrm>
            <a:off x="2171700" y="764373"/>
            <a:ext cx="6377940" cy="1293028"/>
          </a:xfrm>
          <a:prstGeom prst="rect">
            <a:avLst/>
          </a:prstGeom>
          <a:noFill/>
          <a:ln>
            <a:noFill/>
          </a:ln>
        </p:spPr>
        <p:txBody>
          <a:bodyPr anchorCtr="0" anchor="ctr" bIns="45700" lIns="91425" spcFirstLastPara="1" rIns="91425" wrap="square" tIns="45700">
            <a:noAutofit/>
          </a:bodyPr>
          <a:lstStyle>
            <a:lvl1pPr lvl="0" marR="0" rtl="0" algn="r">
              <a:lnSpc>
                <a:spcPct val="90000"/>
              </a:lnSpc>
              <a:spcBef>
                <a:spcPts val="0"/>
              </a:spcBef>
              <a:spcAft>
                <a:spcPts val="0"/>
              </a:spcAft>
              <a:buClr>
                <a:schemeClr val="lt1"/>
              </a:buClr>
              <a:buSzPts val="4000"/>
              <a:buFont typeface="Century Gothic"/>
              <a:buNone/>
              <a:defRPr b="0" i="0" sz="4000" u="none" cap="none" strike="noStrike">
                <a:solidFill>
                  <a:schemeClr val="l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
          <p:cNvSpPr txBox="1"/>
          <p:nvPr>
            <p:ph idx="1" type="body"/>
          </p:nvPr>
        </p:nvSpPr>
        <p:spPr>
          <a:xfrm>
            <a:off x="594360" y="2194560"/>
            <a:ext cx="7955280" cy="4069080"/>
          </a:xfrm>
          <a:prstGeom prst="rect">
            <a:avLst/>
          </a:prstGeom>
          <a:noFill/>
          <a:ln>
            <a:noFill/>
          </a:ln>
        </p:spPr>
        <p:txBody>
          <a:bodyPr anchorCtr="0" anchor="t" bIns="45700" lIns="91425" spcFirstLastPara="1" rIns="91425" wrap="square" tIns="45700">
            <a:noAutofit/>
          </a:bodyPr>
          <a:lstStyle>
            <a:lvl1pPr indent="-368300" lvl="0" marL="457200" marR="0" rtl="0" algn="l">
              <a:lnSpc>
                <a:spcPct val="90000"/>
              </a:lnSpc>
              <a:spcBef>
                <a:spcPts val="1000"/>
              </a:spcBef>
              <a:spcAft>
                <a:spcPts val="0"/>
              </a:spcAft>
              <a:buClr>
                <a:schemeClr val="lt1"/>
              </a:buClr>
              <a:buSzPts val="2200"/>
              <a:buFont typeface="Arial"/>
              <a:buChar char="•"/>
              <a:defRPr b="0" i="0" sz="2200" u="none" cap="none" strike="noStrike">
                <a:solidFill>
                  <a:schemeClr val="lt1"/>
                </a:solidFill>
                <a:latin typeface="Century Gothic"/>
                <a:ea typeface="Century Gothic"/>
                <a:cs typeface="Century Gothic"/>
                <a:sym typeface="Century Gothic"/>
              </a:defRPr>
            </a:lvl1pPr>
            <a:lvl2pPr indent="-355600" lvl="1" marL="9144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entury Gothic"/>
                <a:ea typeface="Century Gothic"/>
                <a:cs typeface="Century Gothic"/>
                <a:sym typeface="Century Gothic"/>
              </a:defRPr>
            </a:lvl2pPr>
            <a:lvl3pPr indent="-342900" lvl="2" marL="1371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entury Gothic"/>
                <a:ea typeface="Century Gothic"/>
                <a:cs typeface="Century Gothic"/>
                <a:sym typeface="Century Gothic"/>
              </a:defRPr>
            </a:lvl3pPr>
            <a:lvl4pPr indent="-330200" lvl="3" marL="18288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Century Gothic"/>
                <a:ea typeface="Century Gothic"/>
                <a:cs typeface="Century Gothic"/>
                <a:sym typeface="Century Gothic"/>
              </a:defRPr>
            </a:lvl4pPr>
            <a:lvl5pPr indent="-330200" lvl="4" marL="22860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Century Gothic"/>
                <a:ea typeface="Century Gothic"/>
                <a:cs typeface="Century Gothic"/>
                <a:sym typeface="Century Gothic"/>
              </a:defRPr>
            </a:lvl5pPr>
            <a:lvl6pPr indent="-330200" lvl="5" marL="27432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Century Gothic"/>
                <a:ea typeface="Century Gothic"/>
                <a:cs typeface="Century Gothic"/>
                <a:sym typeface="Century Gothic"/>
              </a:defRPr>
            </a:lvl6pPr>
            <a:lvl7pPr indent="-330200" lvl="6" marL="32004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Century Gothic"/>
                <a:ea typeface="Century Gothic"/>
                <a:cs typeface="Century Gothic"/>
                <a:sym typeface="Century Gothic"/>
              </a:defRPr>
            </a:lvl7pPr>
            <a:lvl8pPr indent="-330200" lvl="7" marL="36576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Century Gothic"/>
                <a:ea typeface="Century Gothic"/>
                <a:cs typeface="Century Gothic"/>
                <a:sym typeface="Century Gothic"/>
              </a:defRPr>
            </a:lvl8pPr>
            <a:lvl9pPr indent="-330200" lvl="8" marL="41148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Century Gothic"/>
                <a:ea typeface="Century Gothic"/>
                <a:cs typeface="Century Gothic"/>
                <a:sym typeface="Century Gothic"/>
              </a:defRPr>
            </a:lvl9pPr>
          </a:lstStyle>
          <a:p/>
        </p:txBody>
      </p:sp>
      <p:sp>
        <p:nvSpPr>
          <p:cNvPr id="13" name="Google Shape;13;p1"/>
          <p:cNvSpPr txBox="1"/>
          <p:nvPr>
            <p:ph idx="10" type="dt"/>
          </p:nvPr>
        </p:nvSpPr>
        <p:spPr>
          <a:xfrm>
            <a:off x="6412230" y="6356351"/>
            <a:ext cx="213741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5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24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24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24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24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24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24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24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2400" u="none" cap="none" strike="noStrike">
                <a:solidFill>
                  <a:schemeClr val="lt1"/>
                </a:solidFill>
                <a:latin typeface="Arial"/>
                <a:ea typeface="Arial"/>
                <a:cs typeface="Arial"/>
                <a:sym typeface="Arial"/>
              </a:defRPr>
            </a:lvl9pPr>
          </a:lstStyle>
          <a:p/>
        </p:txBody>
      </p:sp>
      <p:sp>
        <p:nvSpPr>
          <p:cNvPr id="14" name="Google Shape;14;p1"/>
          <p:cNvSpPr txBox="1"/>
          <p:nvPr>
            <p:ph idx="11" type="ftr"/>
          </p:nvPr>
        </p:nvSpPr>
        <p:spPr>
          <a:xfrm>
            <a:off x="594360" y="6355846"/>
            <a:ext cx="568071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5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24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24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24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24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24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24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24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2400" u="none" cap="none" strike="noStrike">
                <a:solidFill>
                  <a:schemeClr val="lt1"/>
                </a:solidFill>
                <a:latin typeface="Arial"/>
                <a:ea typeface="Arial"/>
                <a:cs typeface="Arial"/>
                <a:sym typeface="Arial"/>
              </a:defRPr>
            </a:lvl9pPr>
          </a:lstStyle>
          <a:p/>
        </p:txBody>
      </p:sp>
      <p:sp>
        <p:nvSpPr>
          <p:cNvPr id="15" name="Google Shape;15;p1"/>
          <p:cNvSpPr txBox="1"/>
          <p:nvPr>
            <p:ph idx="12" type="sldNum"/>
          </p:nvPr>
        </p:nvSpPr>
        <p:spPr>
          <a:xfrm>
            <a:off x="6572250" y="381001"/>
            <a:ext cx="197739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050" u="none" cap="none" strike="noStrike">
                <a:solidFill>
                  <a:schemeClr val="lt1"/>
                </a:solidFill>
                <a:latin typeface="Arial"/>
                <a:ea typeface="Arial"/>
                <a:cs typeface="Arial"/>
                <a:sym typeface="Arial"/>
              </a:defRPr>
            </a:lvl1pPr>
            <a:lvl2pPr indent="0" lvl="1" marL="0" marR="0" rtl="0" algn="r">
              <a:spcBef>
                <a:spcPts val="0"/>
              </a:spcBef>
              <a:spcAft>
                <a:spcPts val="0"/>
              </a:spcAft>
              <a:buNone/>
              <a:defRPr b="0" i="0" sz="1050" u="none" cap="none" strike="noStrike">
                <a:solidFill>
                  <a:schemeClr val="lt1"/>
                </a:solidFill>
                <a:latin typeface="Arial"/>
                <a:ea typeface="Arial"/>
                <a:cs typeface="Arial"/>
                <a:sym typeface="Arial"/>
              </a:defRPr>
            </a:lvl2pPr>
            <a:lvl3pPr indent="0" lvl="2" marL="0" marR="0" rtl="0" algn="r">
              <a:spcBef>
                <a:spcPts val="0"/>
              </a:spcBef>
              <a:spcAft>
                <a:spcPts val="0"/>
              </a:spcAft>
              <a:buNone/>
              <a:defRPr b="0" i="0" sz="1050" u="none" cap="none" strike="noStrike">
                <a:solidFill>
                  <a:schemeClr val="lt1"/>
                </a:solidFill>
                <a:latin typeface="Arial"/>
                <a:ea typeface="Arial"/>
                <a:cs typeface="Arial"/>
                <a:sym typeface="Arial"/>
              </a:defRPr>
            </a:lvl3pPr>
            <a:lvl4pPr indent="0" lvl="3" marL="0" marR="0" rtl="0" algn="r">
              <a:spcBef>
                <a:spcPts val="0"/>
              </a:spcBef>
              <a:spcAft>
                <a:spcPts val="0"/>
              </a:spcAft>
              <a:buNone/>
              <a:defRPr b="0" i="0" sz="1050" u="none" cap="none" strike="noStrike">
                <a:solidFill>
                  <a:schemeClr val="lt1"/>
                </a:solidFill>
                <a:latin typeface="Arial"/>
                <a:ea typeface="Arial"/>
                <a:cs typeface="Arial"/>
                <a:sym typeface="Arial"/>
              </a:defRPr>
            </a:lvl4pPr>
            <a:lvl5pPr indent="0" lvl="4" marL="0" marR="0" rtl="0" algn="r">
              <a:spcBef>
                <a:spcPts val="0"/>
              </a:spcBef>
              <a:spcAft>
                <a:spcPts val="0"/>
              </a:spcAft>
              <a:buNone/>
              <a:defRPr b="0" i="0" sz="1050" u="none" cap="none" strike="noStrike">
                <a:solidFill>
                  <a:schemeClr val="lt1"/>
                </a:solidFill>
                <a:latin typeface="Arial"/>
                <a:ea typeface="Arial"/>
                <a:cs typeface="Arial"/>
                <a:sym typeface="Arial"/>
              </a:defRPr>
            </a:lvl5pPr>
            <a:lvl6pPr indent="0" lvl="5" marL="0" marR="0" rtl="0" algn="r">
              <a:spcBef>
                <a:spcPts val="0"/>
              </a:spcBef>
              <a:spcAft>
                <a:spcPts val="0"/>
              </a:spcAft>
              <a:buNone/>
              <a:defRPr b="0" i="0" sz="1050" u="none" cap="none" strike="noStrike">
                <a:solidFill>
                  <a:schemeClr val="lt1"/>
                </a:solidFill>
                <a:latin typeface="Arial"/>
                <a:ea typeface="Arial"/>
                <a:cs typeface="Arial"/>
                <a:sym typeface="Arial"/>
              </a:defRPr>
            </a:lvl6pPr>
            <a:lvl7pPr indent="0" lvl="6" marL="0" marR="0" rtl="0" algn="r">
              <a:spcBef>
                <a:spcPts val="0"/>
              </a:spcBef>
              <a:spcAft>
                <a:spcPts val="0"/>
              </a:spcAft>
              <a:buNone/>
              <a:defRPr b="0" i="0" sz="1050" u="none" cap="none" strike="noStrike">
                <a:solidFill>
                  <a:schemeClr val="lt1"/>
                </a:solidFill>
                <a:latin typeface="Arial"/>
                <a:ea typeface="Arial"/>
                <a:cs typeface="Arial"/>
                <a:sym typeface="Arial"/>
              </a:defRPr>
            </a:lvl7pPr>
            <a:lvl8pPr indent="0" lvl="7" marL="0" marR="0" rtl="0" algn="r">
              <a:spcBef>
                <a:spcPts val="0"/>
              </a:spcBef>
              <a:spcAft>
                <a:spcPts val="0"/>
              </a:spcAft>
              <a:buNone/>
              <a:defRPr b="0" i="0" sz="1050" u="none" cap="none" strike="noStrike">
                <a:solidFill>
                  <a:schemeClr val="lt1"/>
                </a:solidFill>
                <a:latin typeface="Arial"/>
                <a:ea typeface="Arial"/>
                <a:cs typeface="Arial"/>
                <a:sym typeface="Arial"/>
              </a:defRPr>
            </a:lvl8pPr>
            <a:lvl9pPr indent="0" lvl="8" marL="0" marR="0" rtl="0" algn="r">
              <a:spcBef>
                <a:spcPts val="0"/>
              </a:spcBef>
              <a:spcAft>
                <a:spcPts val="0"/>
              </a:spcAft>
              <a:buNone/>
              <a:defRPr b="0" i="0" sz="105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www.uiltexas.org/files/athletics/forms/Concussion_Acknowledment_Form.pdf" TargetMode="Externa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17.jpg"/><Relationship Id="rId5" Type="http://schemas.openxmlformats.org/officeDocument/2006/relationships/image" Target="../media/image12.jpg"/><Relationship Id="rId6"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3.png"/><Relationship Id="rId4"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9.png"/><Relationship Id="rId4" Type="http://schemas.openxmlformats.org/officeDocument/2006/relationships/image" Target="../media/image13.jpg"/><Relationship Id="rId5" Type="http://schemas.openxmlformats.org/officeDocument/2006/relationships/image" Target="../media/image2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1.png"/><Relationship Id="rId4" Type="http://schemas.openxmlformats.org/officeDocument/2006/relationships/image" Target="../media/image18.png"/><Relationship Id="rId5"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7" name="Shape 147"/>
        <p:cNvGrpSpPr/>
        <p:nvPr/>
      </p:nvGrpSpPr>
      <p:grpSpPr>
        <a:xfrm>
          <a:off x="0" y="0"/>
          <a:ext cx="0" cy="0"/>
          <a:chOff x="0" y="0"/>
          <a:chExt cx="0" cy="0"/>
        </a:xfrm>
      </p:grpSpPr>
      <p:pic>
        <p:nvPicPr>
          <p:cNvPr descr="UILTraditional_No bkgrd.psd" id="148" name="Google Shape;148;p19"/>
          <p:cNvPicPr preferRelativeResize="0"/>
          <p:nvPr/>
        </p:nvPicPr>
        <p:blipFill rotWithShape="1">
          <a:blip r:embed="rId3">
            <a:alphaModFix amt="90000"/>
          </a:blip>
          <a:srcRect b="0" l="0" r="0" t="0"/>
          <a:stretch/>
        </p:blipFill>
        <p:spPr>
          <a:xfrm>
            <a:off x="2598092" y="858467"/>
            <a:ext cx="3947816" cy="3051161"/>
          </a:xfrm>
          <a:prstGeom prst="rect">
            <a:avLst/>
          </a:prstGeom>
          <a:noFill/>
          <a:ln>
            <a:noFill/>
          </a:ln>
          <a:effectLst>
            <a:outerShdw sx="1000" rotWithShape="0" algn="tl" sy="1000">
              <a:srgbClr val="333333">
                <a:alpha val="91764"/>
              </a:srgbClr>
            </a:outerShdw>
          </a:effectLst>
        </p:spPr>
      </p:pic>
      <p:sp>
        <p:nvSpPr>
          <p:cNvPr id="149" name="Google Shape;149;p19"/>
          <p:cNvSpPr txBox="1"/>
          <p:nvPr>
            <p:ph type="ctrTitle"/>
          </p:nvPr>
        </p:nvSpPr>
        <p:spPr>
          <a:xfrm>
            <a:off x="533400" y="4114800"/>
            <a:ext cx="8382000" cy="1752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4800"/>
              <a:buFont typeface="Arial Black"/>
              <a:buNone/>
            </a:pPr>
            <a:r>
              <a:rPr b="1" lang="en-US" sz="4800">
                <a:solidFill>
                  <a:schemeClr val="lt1"/>
                </a:solidFill>
                <a:latin typeface="Arial Black"/>
                <a:ea typeface="Arial Black"/>
                <a:cs typeface="Arial Black"/>
                <a:sym typeface="Arial Black"/>
              </a:rPr>
              <a:t>UIL SAFETY TRAINING PROGRAM</a:t>
            </a:r>
            <a:endParaRPr/>
          </a:p>
        </p:txBody>
      </p:sp>
      <p:sp>
        <p:nvSpPr>
          <p:cNvPr id="150" name="Google Shape;150;p19"/>
          <p:cNvSpPr txBox="1"/>
          <p:nvPr/>
        </p:nvSpPr>
        <p:spPr>
          <a:xfrm>
            <a:off x="235766" y="-439565"/>
            <a:ext cx="8382000" cy="17526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lt1"/>
              </a:buClr>
              <a:buSzPts val="5400"/>
              <a:buFont typeface="Century Gothic"/>
              <a:buNone/>
            </a:pPr>
            <a:r>
              <a:t/>
            </a:r>
            <a:endParaRPr b="1" i="0" sz="5400" u="none" cap="none" strike="noStrike">
              <a:solidFill>
                <a:schemeClr val="lt1"/>
              </a:solidFill>
              <a:latin typeface="Arial Black"/>
              <a:ea typeface="Arial Black"/>
              <a:cs typeface="Arial Black"/>
              <a:sym typeface="Arial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8" name="Shape 218"/>
        <p:cNvGrpSpPr/>
        <p:nvPr/>
      </p:nvGrpSpPr>
      <p:grpSpPr>
        <a:xfrm>
          <a:off x="0" y="0"/>
          <a:ext cx="0" cy="0"/>
          <a:chOff x="0" y="0"/>
          <a:chExt cx="0" cy="0"/>
        </a:xfrm>
      </p:grpSpPr>
      <p:sp>
        <p:nvSpPr>
          <p:cNvPr id="219" name="Google Shape;219;p28"/>
          <p:cNvSpPr txBox="1"/>
          <p:nvPr>
            <p:ph type="title"/>
          </p:nvPr>
        </p:nvSpPr>
        <p:spPr>
          <a:xfrm>
            <a:off x="228600" y="152400"/>
            <a:ext cx="8686800" cy="1066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REDUCING HEAD AND NECK INJURIES</a:t>
            </a:r>
            <a:endParaRPr/>
          </a:p>
        </p:txBody>
      </p:sp>
      <p:sp>
        <p:nvSpPr>
          <p:cNvPr id="220" name="Google Shape;220;p28"/>
          <p:cNvSpPr txBox="1"/>
          <p:nvPr>
            <p:ph idx="1" type="body"/>
          </p:nvPr>
        </p:nvSpPr>
        <p:spPr>
          <a:xfrm>
            <a:off x="228600" y="1676400"/>
            <a:ext cx="8686800" cy="49530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Complete preseason physical exams and medical histories for all participants in accordance with established rules. Identify during the physical exam those athletes with a history of previous head or neck injuries. If the physician has any questions about the athlete's readiness to participate, the athlete should not be allowed to play.</a:t>
            </a:r>
            <a:endParaRPr/>
          </a:p>
          <a:p>
            <a:pPr indent="0" lvl="0" marL="0" rtl="0" algn="l">
              <a:lnSpc>
                <a:spcPct val="90000"/>
              </a:lnSpc>
              <a:spcBef>
                <a:spcPts val="1000"/>
              </a:spcBef>
              <a:spcAft>
                <a:spcPts val="0"/>
              </a:spcAft>
              <a:buClr>
                <a:schemeClr val="lt1"/>
              </a:buClr>
              <a:buSzPts val="1800"/>
              <a:buFont typeface="Century Gothic"/>
              <a:buNone/>
            </a:pPr>
            <a:r>
              <a:t/>
            </a:r>
            <a:endParaRPr sz="1800">
              <a:solidFill>
                <a:srgbClr val="000CA0"/>
              </a:solidFill>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A physician should be present at all games. If it is not possible for a physician to be present at all games and practice sessions, emergency measures must be provided. The total staff should be organized in that each person will know what to do in case of head or neck injury in a game or practice. Have a plan ready and have your staff prepared to implement that plan. Prevention of further injury is the main objective.</a:t>
            </a:r>
            <a:endParaRPr/>
          </a:p>
          <a:p>
            <a:pPr indent="-114300" lvl="0" marL="228600" rtl="0" algn="l">
              <a:lnSpc>
                <a:spcPct val="90000"/>
              </a:lnSpc>
              <a:spcBef>
                <a:spcPts val="1000"/>
              </a:spcBef>
              <a:spcAft>
                <a:spcPts val="0"/>
              </a:spcAft>
              <a:buClr>
                <a:schemeClr val="lt1"/>
              </a:buClr>
              <a:buSzPts val="1800"/>
              <a:buNone/>
            </a:pPr>
            <a:r>
              <a:t/>
            </a:r>
            <a:endParaRPr sz="1800">
              <a:solidFill>
                <a:srgbClr val="000CA0"/>
              </a:solidFill>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Coaches and officials should discourage the players from using their heads as battering rams. The rules prohibiting spearing  and helmet-to-helmet contact should be enforced in practice and in games. The players should be taught to respect the helmet as a protective device and that the helmet should not be used as a weapon.</a:t>
            </a:r>
            <a:endParaRPr/>
          </a:p>
        </p:txBody>
      </p:sp>
      <p:pic>
        <p:nvPicPr>
          <p:cNvPr descr="UILTraditional_No bkgrd.psd" id="221" name="Google Shape;221;p28"/>
          <p:cNvPicPr preferRelativeResize="0"/>
          <p:nvPr/>
        </p:nvPicPr>
        <p:blipFill rotWithShape="1">
          <a:blip r:embed="rId3">
            <a:alphaModFix amt="14000"/>
          </a:blip>
          <a:srcRect b="0" l="0" r="0" t="0"/>
          <a:stretch/>
        </p:blipFill>
        <p:spPr>
          <a:xfrm>
            <a:off x="1905000" y="1371600"/>
            <a:ext cx="5486400" cy="4620126"/>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6" name="Shape 226"/>
        <p:cNvGrpSpPr/>
        <p:nvPr/>
      </p:nvGrpSpPr>
      <p:grpSpPr>
        <a:xfrm>
          <a:off x="0" y="0"/>
          <a:ext cx="0" cy="0"/>
          <a:chOff x="0" y="0"/>
          <a:chExt cx="0" cy="0"/>
        </a:xfrm>
      </p:grpSpPr>
      <p:sp>
        <p:nvSpPr>
          <p:cNvPr id="227" name="Google Shape;227;p29"/>
          <p:cNvSpPr txBox="1"/>
          <p:nvPr>
            <p:ph type="title"/>
          </p:nvPr>
        </p:nvSpPr>
        <p:spPr>
          <a:xfrm>
            <a:off x="237309" y="381000"/>
            <a:ext cx="8686800" cy="914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REDUCING HEAD AND NECK INJURIES</a:t>
            </a:r>
            <a:endParaRPr u="sng">
              <a:solidFill>
                <a:srgbClr val="000CA0"/>
              </a:solidFill>
              <a:latin typeface="Times New Roman"/>
              <a:ea typeface="Times New Roman"/>
              <a:cs typeface="Times New Roman"/>
              <a:sym typeface="Times New Roman"/>
            </a:endParaRPr>
          </a:p>
        </p:txBody>
      </p:sp>
      <p:sp>
        <p:nvSpPr>
          <p:cNvPr id="228" name="Google Shape;228;p29"/>
          <p:cNvSpPr txBox="1"/>
          <p:nvPr>
            <p:ph idx="1" type="body"/>
          </p:nvPr>
        </p:nvSpPr>
        <p:spPr>
          <a:xfrm>
            <a:off x="228600" y="1524000"/>
            <a:ext cx="8610600" cy="50292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0CA0"/>
              </a:buClr>
              <a:buSzPts val="2000"/>
              <a:buChar char="•"/>
            </a:pPr>
            <a:r>
              <a:rPr lang="en-US" sz="2000">
                <a:solidFill>
                  <a:srgbClr val="000CA0"/>
                </a:solidFill>
                <a:latin typeface="Times New Roman"/>
                <a:ea typeface="Times New Roman"/>
                <a:cs typeface="Times New Roman"/>
                <a:sym typeface="Times New Roman"/>
              </a:rPr>
              <a:t>Coaches should drill the athletes in the proper execution of the fundamentals of football skills, particularly blocking and tackling. </a:t>
            </a:r>
            <a:r>
              <a:rPr b="1" lang="en-US" sz="2000" u="sng">
                <a:solidFill>
                  <a:srgbClr val="000CA0"/>
                </a:solidFill>
                <a:latin typeface="Times New Roman"/>
                <a:ea typeface="Times New Roman"/>
                <a:cs typeface="Times New Roman"/>
                <a:sym typeface="Times New Roman"/>
              </a:rPr>
              <a:t>Keep the head out of football!</a:t>
            </a:r>
            <a:endParaRPr/>
          </a:p>
          <a:p>
            <a:pPr indent="0" lvl="0" marL="0" rtl="0" algn="l">
              <a:lnSpc>
                <a:spcPct val="90000"/>
              </a:lnSpc>
              <a:spcBef>
                <a:spcPts val="1000"/>
              </a:spcBef>
              <a:spcAft>
                <a:spcPts val="0"/>
              </a:spcAft>
              <a:buClr>
                <a:schemeClr val="lt1"/>
              </a:buClr>
              <a:buSzPts val="800"/>
              <a:buFont typeface="Century Gothic"/>
              <a:buNone/>
            </a:pPr>
            <a:r>
              <a:t/>
            </a:r>
            <a:endParaRPr sz="800">
              <a:solidFill>
                <a:srgbClr val="000CA0"/>
              </a:solidFill>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000CA0"/>
              </a:buClr>
              <a:buSzPts val="2000"/>
              <a:buChar char="•"/>
            </a:pPr>
            <a:r>
              <a:rPr lang="en-US" sz="2000">
                <a:solidFill>
                  <a:srgbClr val="000CA0"/>
                </a:solidFill>
                <a:latin typeface="Times New Roman"/>
                <a:ea typeface="Times New Roman"/>
                <a:cs typeface="Times New Roman"/>
                <a:sym typeface="Times New Roman"/>
              </a:rPr>
              <a:t>All coaches, physicians, and trainers should take special care to see that each player's equipment is properly fitted, particularly the helmet.</a:t>
            </a:r>
            <a:endParaRPr/>
          </a:p>
          <a:p>
            <a:pPr indent="-177800" lvl="0" marL="228600" rtl="0" algn="l">
              <a:lnSpc>
                <a:spcPct val="90000"/>
              </a:lnSpc>
              <a:spcBef>
                <a:spcPts val="1000"/>
              </a:spcBef>
              <a:spcAft>
                <a:spcPts val="0"/>
              </a:spcAft>
              <a:buClr>
                <a:schemeClr val="lt1"/>
              </a:buClr>
              <a:buSzPts val="800"/>
              <a:buNone/>
            </a:pPr>
            <a:r>
              <a:t/>
            </a:r>
            <a:endParaRPr sz="800">
              <a:solidFill>
                <a:srgbClr val="000CA0"/>
              </a:solidFill>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000CA0"/>
              </a:buClr>
              <a:buSzPts val="2000"/>
              <a:buChar char="•"/>
            </a:pPr>
            <a:r>
              <a:rPr lang="en-US" sz="2000">
                <a:solidFill>
                  <a:srgbClr val="000CA0"/>
                </a:solidFill>
                <a:latin typeface="Times New Roman"/>
                <a:ea typeface="Times New Roman"/>
                <a:cs typeface="Times New Roman"/>
                <a:sym typeface="Times New Roman"/>
              </a:rPr>
              <a:t>Strict enforcement of the rules of the game by both coaches and officials may help reduce serious injuries.</a:t>
            </a:r>
            <a:endParaRPr/>
          </a:p>
          <a:p>
            <a:pPr indent="-177800" lvl="0" marL="228600" rtl="0" algn="l">
              <a:lnSpc>
                <a:spcPct val="90000"/>
              </a:lnSpc>
              <a:spcBef>
                <a:spcPts val="1000"/>
              </a:spcBef>
              <a:spcAft>
                <a:spcPts val="0"/>
              </a:spcAft>
              <a:buClr>
                <a:schemeClr val="lt1"/>
              </a:buClr>
              <a:buSzPts val="800"/>
              <a:buNone/>
            </a:pPr>
            <a:r>
              <a:t/>
            </a:r>
            <a:endParaRPr sz="800">
              <a:solidFill>
                <a:srgbClr val="000CA0"/>
              </a:solidFill>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000CA0"/>
              </a:buClr>
              <a:buSzPts val="2000"/>
              <a:buChar char="•"/>
            </a:pPr>
            <a:r>
              <a:rPr lang="en-US" sz="2000">
                <a:solidFill>
                  <a:srgbClr val="000CA0"/>
                </a:solidFill>
                <a:latin typeface="Times New Roman"/>
                <a:ea typeface="Times New Roman"/>
                <a:cs typeface="Times New Roman"/>
                <a:sym typeface="Times New Roman"/>
              </a:rPr>
              <a:t>When a player has experienced or shown signs of head trauma (loss of consciousness, visual disturbances, headache, inability to walk correctly, obvious disorientation, memory loss) they should receive immediate medical attention and should not be allowed to return to practice or game without permission from the proper medical authorities.</a:t>
            </a:r>
            <a:endParaRPr/>
          </a:p>
        </p:txBody>
      </p:sp>
      <p:pic>
        <p:nvPicPr>
          <p:cNvPr descr="UILTraditional_No bkgrd.psd" id="229" name="Google Shape;229;p29"/>
          <p:cNvPicPr preferRelativeResize="0"/>
          <p:nvPr/>
        </p:nvPicPr>
        <p:blipFill rotWithShape="1">
          <a:blip r:embed="rId3">
            <a:alphaModFix amt="14000"/>
          </a:blip>
          <a:srcRect b="0" l="0" r="0" t="0"/>
          <a:stretch/>
        </p:blipFill>
        <p:spPr>
          <a:xfrm>
            <a:off x="1828800" y="1066800"/>
            <a:ext cx="5486400" cy="4620126"/>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4" name="Shape 234"/>
        <p:cNvGrpSpPr/>
        <p:nvPr/>
      </p:nvGrpSpPr>
      <p:grpSpPr>
        <a:xfrm>
          <a:off x="0" y="0"/>
          <a:ext cx="0" cy="0"/>
          <a:chOff x="0" y="0"/>
          <a:chExt cx="0" cy="0"/>
        </a:xfrm>
      </p:grpSpPr>
      <p:sp>
        <p:nvSpPr>
          <p:cNvPr id="235" name="Google Shape;235;p30"/>
          <p:cNvSpPr txBox="1"/>
          <p:nvPr>
            <p:ph type="title"/>
          </p:nvPr>
        </p:nvSpPr>
        <p:spPr>
          <a:xfrm>
            <a:off x="152400" y="219740"/>
            <a:ext cx="8839200" cy="1066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DEFINITION OF CONCUSSION</a:t>
            </a:r>
            <a:endParaRPr u="sng">
              <a:solidFill>
                <a:srgbClr val="000CA0"/>
              </a:solidFill>
              <a:latin typeface="Times New Roman"/>
              <a:ea typeface="Times New Roman"/>
              <a:cs typeface="Times New Roman"/>
              <a:sym typeface="Times New Roman"/>
            </a:endParaRPr>
          </a:p>
        </p:txBody>
      </p:sp>
      <p:sp>
        <p:nvSpPr>
          <p:cNvPr id="236" name="Google Shape;236;p30"/>
          <p:cNvSpPr txBox="1"/>
          <p:nvPr>
            <p:ph idx="1" type="body"/>
          </p:nvPr>
        </p:nvSpPr>
        <p:spPr>
          <a:xfrm>
            <a:off x="342900" y="1456660"/>
            <a:ext cx="8458200" cy="541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There are numerous definitions of concussion available in medical literature as well as in the previously noted “guidelines” developed by the various state organizations. </a:t>
            </a:r>
            <a:endParaRPr/>
          </a:p>
          <a:p>
            <a:pPr indent="0" lvl="0" marL="0" rtl="0" algn="l">
              <a:lnSpc>
                <a:spcPct val="80000"/>
              </a:lnSpc>
              <a:spcBef>
                <a:spcPts val="1000"/>
              </a:spcBef>
              <a:spcAft>
                <a:spcPts val="0"/>
              </a:spcAft>
              <a:buClr>
                <a:schemeClr val="lt1"/>
              </a:buClr>
              <a:buSzPts val="900"/>
              <a:buFont typeface="Century Gothic"/>
              <a:buNone/>
            </a:pPr>
            <a:r>
              <a:t/>
            </a:r>
            <a:endParaRPr sz="900">
              <a:solidFill>
                <a:srgbClr val="000CA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The feature universally expressed across definitions is that concussion 1) is the result of a physical, traumatic force to the head and 2) that force is sufficient to produce altered brain function which may last for a variable duration of time. For the purpose of this program the definition presented in Chapter 38, Sub Chapter D of the Texas Education Code is considered appropriate:</a:t>
            </a:r>
            <a:r>
              <a:rPr lang="en-US" sz="800">
                <a:solidFill>
                  <a:srgbClr val="000CA0"/>
                </a:solidFill>
                <a:latin typeface="Times New Roman"/>
                <a:ea typeface="Times New Roman"/>
                <a:cs typeface="Times New Roman"/>
                <a:sym typeface="Times New Roman"/>
              </a:rPr>
              <a:t> </a:t>
            </a:r>
            <a:endParaRPr/>
          </a:p>
          <a:p>
            <a:pPr indent="0" lvl="0" marL="0" rtl="0" algn="l">
              <a:lnSpc>
                <a:spcPct val="8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"Concussion" means a complex pathophysiological process affecting the brain caused by a traumatic physical force or impact to the head or body, which may:        </a:t>
            </a:r>
            <a:endParaRPr/>
          </a:p>
          <a:p>
            <a:pPr indent="0" lvl="0" marL="0" rtl="0" algn="l">
              <a:lnSpc>
                <a:spcPct val="90000"/>
              </a:lnSpc>
              <a:spcBef>
                <a:spcPts val="1000"/>
              </a:spcBef>
              <a:spcAft>
                <a:spcPts val="0"/>
              </a:spcAft>
              <a:buClr>
                <a:srgbClr val="000CA0"/>
              </a:buClr>
              <a:buSzPts val="2000"/>
              <a:buNone/>
            </a:pPr>
            <a:r>
              <a:rPr lang="en-US" sz="2000">
                <a:solidFill>
                  <a:srgbClr val="000CA0"/>
                </a:solidFill>
                <a:latin typeface="Times New Roman"/>
                <a:ea typeface="Times New Roman"/>
                <a:cs typeface="Times New Roman"/>
                <a:sym typeface="Times New Roman"/>
              </a:rPr>
              <a:t>	(A)  include temporary or prolonged altered brain function resulting in    	physical, cognitive, or emotional symptoms or altered sleep patterns; 	and</a:t>
            </a:r>
            <a:endParaRPr/>
          </a:p>
          <a:p>
            <a:pPr indent="0" lvl="0" marL="0" rtl="0" algn="l">
              <a:lnSpc>
                <a:spcPct val="90000"/>
              </a:lnSpc>
              <a:spcBef>
                <a:spcPts val="1000"/>
              </a:spcBef>
              <a:spcAft>
                <a:spcPts val="0"/>
              </a:spcAft>
              <a:buClr>
                <a:srgbClr val="000CA0"/>
              </a:buClr>
              <a:buSzPts val="2000"/>
              <a:buNone/>
            </a:pPr>
            <a:r>
              <a:rPr lang="en-US" sz="2000">
                <a:solidFill>
                  <a:srgbClr val="000CA0"/>
                </a:solidFill>
                <a:latin typeface="Times New Roman"/>
                <a:ea typeface="Times New Roman"/>
                <a:cs typeface="Times New Roman"/>
                <a:sym typeface="Times New Roman"/>
              </a:rPr>
              <a:t>	(B)  involve loss of consciousness.</a:t>
            </a:r>
            <a:endParaRPr/>
          </a:p>
        </p:txBody>
      </p:sp>
      <p:pic>
        <p:nvPicPr>
          <p:cNvPr descr="UILTraditional_No bkgrd.psd" id="237" name="Google Shape;237;p30"/>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2" name="Shape 242"/>
        <p:cNvGrpSpPr/>
        <p:nvPr/>
      </p:nvGrpSpPr>
      <p:grpSpPr>
        <a:xfrm>
          <a:off x="0" y="0"/>
          <a:ext cx="0" cy="0"/>
          <a:chOff x="0" y="0"/>
          <a:chExt cx="0" cy="0"/>
        </a:xfrm>
      </p:grpSpPr>
      <p:sp>
        <p:nvSpPr>
          <p:cNvPr id="243" name="Google Shape;243;p31"/>
          <p:cNvSpPr txBox="1"/>
          <p:nvPr>
            <p:ph type="title"/>
          </p:nvPr>
        </p:nvSpPr>
        <p:spPr>
          <a:xfrm>
            <a:off x="228600" y="76200"/>
            <a:ext cx="8839200" cy="9144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CONCUSSION SYMPTOMS &amp; SIGNS</a:t>
            </a:r>
            <a:endParaRPr/>
          </a:p>
        </p:txBody>
      </p:sp>
      <p:sp>
        <p:nvSpPr>
          <p:cNvPr id="244" name="Google Shape;244;p31"/>
          <p:cNvSpPr txBox="1"/>
          <p:nvPr>
            <p:ph idx="1" type="body"/>
          </p:nvPr>
        </p:nvSpPr>
        <p:spPr>
          <a:xfrm>
            <a:off x="228600" y="990600"/>
            <a:ext cx="8686800" cy="556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Concussion can produce a wide variety of symptoms that should be familiar to those having responsibility for the well being of student-athletes engaged in competitive sports in Texas. </a:t>
            </a:r>
            <a:endParaRPr/>
          </a:p>
          <a:p>
            <a:pPr indent="0" lvl="0" marL="0" rtl="0" algn="l">
              <a:lnSpc>
                <a:spcPct val="90000"/>
              </a:lnSpc>
              <a:spcBef>
                <a:spcPts val="1000"/>
              </a:spcBef>
              <a:spcAft>
                <a:spcPts val="0"/>
              </a:spcAft>
              <a:buClr>
                <a:schemeClr val="lt1"/>
              </a:buClr>
              <a:buSzPts val="2000"/>
              <a:buFont typeface="Century Gothic"/>
              <a:buNone/>
            </a:pPr>
            <a:r>
              <a:t/>
            </a:r>
            <a:endParaRPr sz="2000">
              <a:solidFill>
                <a:srgbClr val="000CA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Symptoms reported by athletes may include: headache; nausea; balance problems or dizziness; double or fuzzy vision; sensitivity to light or noise; feeling sluggish; feeling foggy or groggy; concentration or memory problems; confusion. </a:t>
            </a:r>
            <a:endParaRPr/>
          </a:p>
          <a:p>
            <a:pPr indent="0" lvl="0" marL="0" rtl="0" algn="l">
              <a:lnSpc>
                <a:spcPct val="9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 </a:t>
            </a:r>
            <a:endParaRPr/>
          </a:p>
          <a:p>
            <a:pPr indent="0" lvl="0" marL="0" rtl="0" algn="l">
              <a:lnSpc>
                <a:spcPct val="9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Signs observed by parents, friends, teachers or coaches may include: appears dazed or stunned; is confused about what to do; forgets plays; is unsure of game, score or opponent; moves clumsily; answers questions slowly; loses consciousness; shows behavior or personality changes; can’t recall events prior to hit; can’t recall events after hit.  </a:t>
            </a:r>
            <a:endParaRPr/>
          </a:p>
          <a:p>
            <a:pPr indent="0" lvl="0" marL="0" rtl="0" algn="l">
              <a:lnSpc>
                <a:spcPct val="9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 </a:t>
            </a:r>
            <a:endParaRPr/>
          </a:p>
          <a:p>
            <a:pPr indent="0" lvl="0" marL="0" rtl="0" algn="l">
              <a:lnSpc>
                <a:spcPct val="9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Any one or group of symptoms may appear immediately and be temporary, or delayed and long lasting. The appearance of any one of these symptoms should alert the responsible personnel to the possibility of concussion. </a:t>
            </a:r>
            <a:endParaRPr/>
          </a:p>
          <a:p>
            <a:pPr indent="0" lvl="0" marL="0" rtl="0" algn="l">
              <a:lnSpc>
                <a:spcPct val="90000"/>
              </a:lnSpc>
              <a:spcBef>
                <a:spcPts val="1000"/>
              </a:spcBef>
              <a:spcAft>
                <a:spcPts val="0"/>
              </a:spcAft>
              <a:buClr>
                <a:schemeClr val="lt1"/>
              </a:buClr>
              <a:buSzPts val="2000"/>
              <a:buFont typeface="Century Gothic"/>
              <a:buNone/>
            </a:pPr>
            <a:r>
              <a:t/>
            </a:r>
            <a:endParaRPr sz="2000">
              <a:solidFill>
                <a:srgbClr val="231F20"/>
              </a:solidFill>
              <a:latin typeface="Arial"/>
              <a:ea typeface="Arial"/>
              <a:cs typeface="Arial"/>
              <a:sym typeface="Arial"/>
            </a:endParaRPr>
          </a:p>
        </p:txBody>
      </p:sp>
      <p:pic>
        <p:nvPicPr>
          <p:cNvPr descr="UILTraditional_No bkgrd.psd" id="245" name="Google Shape;245;p31"/>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9" name="Shape 249"/>
        <p:cNvGrpSpPr/>
        <p:nvPr/>
      </p:nvGrpSpPr>
      <p:grpSpPr>
        <a:xfrm>
          <a:off x="0" y="0"/>
          <a:ext cx="0" cy="0"/>
          <a:chOff x="0" y="0"/>
          <a:chExt cx="0" cy="0"/>
        </a:xfrm>
      </p:grpSpPr>
      <p:sp>
        <p:nvSpPr>
          <p:cNvPr id="250" name="Google Shape;250;p32"/>
          <p:cNvSpPr txBox="1"/>
          <p:nvPr>
            <p:ph type="title"/>
          </p:nvPr>
        </p:nvSpPr>
        <p:spPr>
          <a:xfrm>
            <a:off x="304800" y="152400"/>
            <a:ext cx="8686800" cy="6858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lt1"/>
              </a:buClr>
              <a:buSzPts val="3959"/>
              <a:buFont typeface="Times New Roman"/>
              <a:buNone/>
            </a:pPr>
            <a:br>
              <a:rPr b="1" lang="en-US" sz="3959">
                <a:latin typeface="Times New Roman"/>
                <a:ea typeface="Times New Roman"/>
                <a:cs typeface="Times New Roman"/>
                <a:sym typeface="Times New Roman"/>
              </a:rPr>
            </a:br>
            <a:r>
              <a:rPr b="1" lang="en-US" sz="3959" u="sng">
                <a:solidFill>
                  <a:srgbClr val="000CA0"/>
                </a:solidFill>
                <a:latin typeface="Times New Roman"/>
                <a:ea typeface="Times New Roman"/>
                <a:cs typeface="Times New Roman"/>
                <a:sym typeface="Times New Roman"/>
              </a:rPr>
              <a:t>CONCUSSION OVERSIGHT TEAM </a:t>
            </a:r>
            <a:br>
              <a:rPr lang="en-US" sz="2880">
                <a:latin typeface="Arial"/>
                <a:ea typeface="Arial"/>
                <a:cs typeface="Arial"/>
                <a:sym typeface="Arial"/>
              </a:rPr>
            </a:br>
            <a:endParaRPr sz="2880">
              <a:latin typeface="Arial"/>
              <a:ea typeface="Arial"/>
              <a:cs typeface="Arial"/>
              <a:sym typeface="Arial"/>
            </a:endParaRPr>
          </a:p>
        </p:txBody>
      </p:sp>
      <p:sp>
        <p:nvSpPr>
          <p:cNvPr id="251" name="Google Shape;251;p32"/>
          <p:cNvSpPr txBox="1"/>
          <p:nvPr>
            <p:ph idx="1" type="body"/>
          </p:nvPr>
        </p:nvSpPr>
        <p:spPr>
          <a:xfrm>
            <a:off x="228600" y="1143000"/>
            <a:ext cx="8763000" cy="548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CA0"/>
              </a:buClr>
              <a:buSzPts val="1800"/>
              <a:buFont typeface="Times New Roman"/>
              <a:buNone/>
            </a:pPr>
            <a:r>
              <a:rPr b="1" lang="en-US" sz="1800">
                <a:solidFill>
                  <a:srgbClr val="000CA0"/>
                </a:solidFill>
                <a:latin typeface="Times New Roman"/>
                <a:ea typeface="Times New Roman"/>
                <a:cs typeface="Times New Roman"/>
                <a:sym typeface="Times New Roman"/>
              </a:rPr>
              <a:t>Concussion Oversight Team (COT):</a:t>
            </a:r>
            <a:endParaRPr sz="1800">
              <a:solidFill>
                <a:srgbClr val="000CA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According to TEC Section 38.153:</a:t>
            </a:r>
            <a:endParaRPr/>
          </a:p>
          <a:p>
            <a:pPr indent="0" lvl="0" marL="0" rtl="0" algn="l">
              <a:lnSpc>
                <a:spcPct val="9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‘The governing body of each school district and open-enrollment charter school with students enrolled who participate in an interscholastic athletic activity shall appoint or approve a concussion oversight team.       </a:t>
            </a:r>
            <a:endParaRPr/>
          </a:p>
          <a:p>
            <a:pPr indent="0" lvl="0" marL="0" rtl="0" algn="l">
              <a:lnSpc>
                <a:spcPct val="9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Each concussion oversight team shall establish a return-to-play protocol, based on peer-reviewed scientific evidence, for a student's return to interscholastic athletics practice or competition following the force or impact believed to have caused a concussion.’</a:t>
            </a:r>
            <a:endParaRPr/>
          </a:p>
          <a:p>
            <a:pPr indent="0" lvl="0" marL="0" rtl="0" algn="l">
              <a:lnSpc>
                <a:spcPct val="90000"/>
              </a:lnSpc>
              <a:spcBef>
                <a:spcPts val="1000"/>
              </a:spcBef>
              <a:spcAft>
                <a:spcPts val="0"/>
              </a:spcAft>
              <a:buClr>
                <a:srgbClr val="000CA0"/>
              </a:buClr>
              <a:buSzPts val="1400"/>
              <a:buFont typeface="Times New Roman"/>
              <a:buNone/>
            </a:pPr>
            <a:r>
              <a:rPr b="1" lang="en-US" sz="1400">
                <a:solidFill>
                  <a:srgbClr val="000CA0"/>
                </a:solidFill>
                <a:latin typeface="Times New Roman"/>
                <a:ea typeface="Times New Roman"/>
                <a:cs typeface="Times New Roman"/>
                <a:sym typeface="Times New Roman"/>
              </a:rPr>
              <a:t>According to TEC Section 38.154:</a:t>
            </a:r>
            <a:endParaRPr sz="1400">
              <a:solidFill>
                <a:srgbClr val="000CA0"/>
              </a:solidFill>
              <a:latin typeface="Times New Roman"/>
              <a:ea typeface="Times New Roman"/>
              <a:cs typeface="Times New Roman"/>
              <a:sym typeface="Times New Roman"/>
            </a:endParaRPr>
          </a:p>
          <a:p>
            <a:pPr indent="0" lvl="0" marL="0" rtl="0" algn="l">
              <a:lnSpc>
                <a:spcPct val="9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CONCUSSION OVERSIGHT TEAM: MEMBERSHIP. </a:t>
            </a:r>
            <a:endParaRPr/>
          </a:p>
          <a:p>
            <a:pPr indent="0" lvl="0" marL="0" rtl="0" algn="l">
              <a:lnSpc>
                <a:spcPct val="9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(a)  Each concussion oversight team must include at least one physician and, to the greatest extent practicable, considering factors including the population of the metropolitan statistical area in which the school district or open-enrollment charter school is located, district or charter school student enrollment, and the availability of and access to licensed health care professionals in the district or charter school area, must also include one or more of the following:</a:t>
            </a:r>
            <a:endParaRPr/>
          </a:p>
          <a:p>
            <a:pPr indent="0" lvl="1" marL="400050" rtl="0" algn="l">
              <a:lnSpc>
                <a:spcPct val="90000"/>
              </a:lnSpc>
              <a:spcBef>
                <a:spcPts val="5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(1)  an athletic trainer;</a:t>
            </a:r>
            <a:endParaRPr/>
          </a:p>
          <a:p>
            <a:pPr indent="0" lvl="1" marL="400050" rtl="0" algn="l">
              <a:lnSpc>
                <a:spcPct val="90000"/>
              </a:lnSpc>
              <a:spcBef>
                <a:spcPts val="5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(2)  an advanced practice nurse;</a:t>
            </a:r>
            <a:endParaRPr/>
          </a:p>
          <a:p>
            <a:pPr indent="0" lvl="1" marL="400050" rtl="0" algn="l">
              <a:lnSpc>
                <a:spcPct val="90000"/>
              </a:lnSpc>
              <a:spcBef>
                <a:spcPts val="5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(3)  a neuropsychologist; or</a:t>
            </a:r>
            <a:endParaRPr/>
          </a:p>
          <a:p>
            <a:pPr indent="0" lvl="1" marL="400050" rtl="0" algn="l">
              <a:lnSpc>
                <a:spcPct val="90000"/>
              </a:lnSpc>
              <a:spcBef>
                <a:spcPts val="5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(4)  a physician assistant.</a:t>
            </a:r>
            <a:endParaRPr/>
          </a:p>
          <a:p>
            <a:pPr indent="0" lvl="0" marL="0" rtl="0" algn="l">
              <a:lnSpc>
                <a:spcPct val="9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(b)  If a school district or open-enrollment charter school employs an athletic trainer, the athletic trainer must be a member of the district or charter school concussion oversight team.</a:t>
            </a:r>
            <a:endParaRPr/>
          </a:p>
          <a:p>
            <a:pPr indent="0" lvl="0" marL="0" rtl="0" algn="l">
              <a:lnSpc>
                <a:spcPct val="9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(c)  Each member of the concussion oversight team must have had training in the evaluation, treatment, and oversight of concussions at the time of appointment or approval as a member of the team.’</a:t>
            </a:r>
            <a:endParaRPr/>
          </a:p>
        </p:txBody>
      </p:sp>
      <p:pic>
        <p:nvPicPr>
          <p:cNvPr descr="UILTraditional_No bkgrd.psd" id="252" name="Google Shape;252;p32"/>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7" name="Shape 257"/>
        <p:cNvGrpSpPr/>
        <p:nvPr/>
      </p:nvGrpSpPr>
      <p:grpSpPr>
        <a:xfrm>
          <a:off x="0" y="0"/>
          <a:ext cx="0" cy="0"/>
          <a:chOff x="0" y="0"/>
          <a:chExt cx="0" cy="0"/>
        </a:xfrm>
      </p:grpSpPr>
      <p:sp>
        <p:nvSpPr>
          <p:cNvPr id="258" name="Google Shape;258;p33"/>
          <p:cNvSpPr txBox="1"/>
          <p:nvPr>
            <p:ph type="title"/>
          </p:nvPr>
        </p:nvSpPr>
        <p:spPr>
          <a:xfrm>
            <a:off x="228600" y="152400"/>
            <a:ext cx="8686800" cy="1066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RESPONSE TO SUSPECTED CONCUSSION</a:t>
            </a:r>
            <a:endParaRPr u="sng">
              <a:solidFill>
                <a:srgbClr val="000CA0"/>
              </a:solidFill>
              <a:latin typeface="Times New Roman"/>
              <a:ea typeface="Times New Roman"/>
              <a:cs typeface="Times New Roman"/>
              <a:sym typeface="Times New Roman"/>
            </a:endParaRPr>
          </a:p>
        </p:txBody>
      </p:sp>
      <p:sp>
        <p:nvSpPr>
          <p:cNvPr id="259" name="Google Shape;259;p33"/>
          <p:cNvSpPr txBox="1"/>
          <p:nvPr>
            <p:ph idx="1" type="body"/>
          </p:nvPr>
        </p:nvSpPr>
        <p:spPr>
          <a:xfrm>
            <a:off x="228600" y="1371600"/>
            <a:ext cx="8686800" cy="5334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According to section 38.156 of the Texas Education Code (TEC), a student ‘shall be removed from an interscholastic athletics practice or competition immediately if one of the following persons believes the student might have sustained a concussion during the practice or competition:         </a:t>
            </a:r>
            <a:endParaRPr/>
          </a:p>
          <a:p>
            <a:pPr indent="0" lvl="2" marL="800100" rtl="0" algn="l">
              <a:lnSpc>
                <a:spcPct val="90000"/>
              </a:lnSpc>
              <a:spcBef>
                <a:spcPts val="5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(1)  a coach;                </a:t>
            </a:r>
            <a:endParaRPr/>
          </a:p>
          <a:p>
            <a:pPr indent="0" lvl="2" marL="800100" rtl="0" algn="l">
              <a:lnSpc>
                <a:spcPct val="90000"/>
              </a:lnSpc>
              <a:spcBef>
                <a:spcPts val="5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(2)  a physician;                </a:t>
            </a:r>
            <a:endParaRPr/>
          </a:p>
          <a:p>
            <a:pPr indent="0" lvl="2" marL="800100" rtl="0" algn="l">
              <a:lnSpc>
                <a:spcPct val="90000"/>
              </a:lnSpc>
              <a:spcBef>
                <a:spcPts val="5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(3)  a licensed health care professional; or                </a:t>
            </a:r>
            <a:endParaRPr/>
          </a:p>
          <a:p>
            <a:pPr indent="0" lvl="2" marL="800100" rtl="0" algn="l">
              <a:lnSpc>
                <a:spcPct val="90000"/>
              </a:lnSpc>
              <a:spcBef>
                <a:spcPts val="5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(4)  the student's parent or guardian or another person with legal authority to make medical decisions for the student.’</a:t>
            </a:r>
            <a:endParaRPr/>
          </a:p>
          <a:p>
            <a:pPr indent="0" lvl="0" marL="0" rtl="0" algn="l">
              <a:lnSpc>
                <a:spcPct val="9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If a student-athlete demonstrates signs or symptoms consistent with concussion, follow the “Heads Up” 4-Step Action Plan:</a:t>
            </a:r>
            <a:endParaRPr/>
          </a:p>
          <a:p>
            <a:pPr indent="-228600" lvl="1" marL="685800" rtl="0" algn="l">
              <a:lnSpc>
                <a:spcPct val="90000"/>
              </a:lnSpc>
              <a:spcBef>
                <a:spcPts val="500"/>
              </a:spcBef>
              <a:spcAft>
                <a:spcPts val="0"/>
              </a:spcAft>
              <a:buClr>
                <a:srgbClr val="000CA0"/>
              </a:buClr>
              <a:buSzPts val="1600"/>
              <a:buFont typeface="Arial"/>
              <a:buChar char="•"/>
            </a:pPr>
            <a:r>
              <a:rPr lang="en-US" sz="1600">
                <a:solidFill>
                  <a:srgbClr val="000CA0"/>
                </a:solidFill>
                <a:latin typeface="Times New Roman"/>
                <a:ea typeface="Times New Roman"/>
                <a:cs typeface="Times New Roman"/>
                <a:sym typeface="Times New Roman"/>
              </a:rPr>
              <a:t>The student-athlete shall be immediately removed from game/practice as noted above.</a:t>
            </a:r>
            <a:endParaRPr/>
          </a:p>
          <a:p>
            <a:pPr indent="-228600" lvl="1" marL="685800" rtl="0" algn="l">
              <a:lnSpc>
                <a:spcPct val="90000"/>
              </a:lnSpc>
              <a:spcBef>
                <a:spcPts val="500"/>
              </a:spcBef>
              <a:spcAft>
                <a:spcPts val="0"/>
              </a:spcAft>
              <a:buClr>
                <a:srgbClr val="000CA0"/>
              </a:buClr>
              <a:buSzPts val="1600"/>
              <a:buFont typeface="Arial"/>
              <a:buChar char="•"/>
            </a:pPr>
            <a:r>
              <a:rPr lang="en-US" sz="1600">
                <a:solidFill>
                  <a:srgbClr val="000CA0"/>
                </a:solidFill>
                <a:latin typeface="Times New Roman"/>
                <a:ea typeface="Times New Roman"/>
                <a:cs typeface="Times New Roman"/>
                <a:sym typeface="Times New Roman"/>
              </a:rPr>
              <a:t>Have the student-athlete evaluated by an appropriate health care professional as soon as practicable.</a:t>
            </a:r>
            <a:endParaRPr/>
          </a:p>
          <a:p>
            <a:pPr indent="-228600" lvl="1" marL="685800" rtl="0" algn="l">
              <a:lnSpc>
                <a:spcPct val="90000"/>
              </a:lnSpc>
              <a:spcBef>
                <a:spcPts val="500"/>
              </a:spcBef>
              <a:spcAft>
                <a:spcPts val="0"/>
              </a:spcAft>
              <a:buClr>
                <a:srgbClr val="000CA0"/>
              </a:buClr>
              <a:buSzPts val="1600"/>
              <a:buFont typeface="Arial"/>
              <a:buChar char="•"/>
            </a:pPr>
            <a:r>
              <a:rPr lang="en-US" sz="1600">
                <a:solidFill>
                  <a:srgbClr val="000CA0"/>
                </a:solidFill>
                <a:latin typeface="Times New Roman"/>
                <a:ea typeface="Times New Roman"/>
                <a:cs typeface="Times New Roman"/>
                <a:sym typeface="Times New Roman"/>
              </a:rPr>
              <a:t>Inform the student-athletes parent or guardian about the possible concussion and give them information on concussion.</a:t>
            </a:r>
            <a:endParaRPr/>
          </a:p>
          <a:p>
            <a:pPr indent="-228600" lvl="1" marL="685800" rtl="0" algn="l">
              <a:lnSpc>
                <a:spcPct val="90000"/>
              </a:lnSpc>
              <a:spcBef>
                <a:spcPts val="500"/>
              </a:spcBef>
              <a:spcAft>
                <a:spcPts val="0"/>
              </a:spcAft>
              <a:buClr>
                <a:srgbClr val="000CA0"/>
              </a:buClr>
              <a:buSzPts val="1600"/>
              <a:buFont typeface="Arial"/>
              <a:buChar char="•"/>
            </a:pPr>
            <a:r>
              <a:rPr lang="en-US" sz="1600">
                <a:solidFill>
                  <a:srgbClr val="000CA0"/>
                </a:solidFill>
                <a:latin typeface="Times New Roman"/>
                <a:ea typeface="Times New Roman"/>
                <a:cs typeface="Times New Roman"/>
                <a:sym typeface="Times New Roman"/>
              </a:rPr>
              <a:t>If it is determined that a concussion has occurred, the student-athlete shall not be allowed to return to participation that day regardless of how quickly the signs or symptoms of the concussion resolve and shall be kept from activity until a physician indicates they are symptom free and gives clearance to return to activity as described below. A coach of an interscholastic athletics team may not authorize a student’s return to play.</a:t>
            </a:r>
            <a:endParaRPr/>
          </a:p>
        </p:txBody>
      </p:sp>
      <p:pic>
        <p:nvPicPr>
          <p:cNvPr descr="UILTraditional_No bkgrd.psd" id="260" name="Google Shape;260;p33"/>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5" name="Shape 265"/>
        <p:cNvGrpSpPr/>
        <p:nvPr/>
      </p:nvGrpSpPr>
      <p:grpSpPr>
        <a:xfrm>
          <a:off x="0" y="0"/>
          <a:ext cx="0" cy="0"/>
          <a:chOff x="0" y="0"/>
          <a:chExt cx="0" cy="0"/>
        </a:xfrm>
      </p:grpSpPr>
      <p:sp>
        <p:nvSpPr>
          <p:cNvPr id="266" name="Google Shape;266;p34"/>
          <p:cNvSpPr txBox="1"/>
          <p:nvPr>
            <p:ph type="title"/>
          </p:nvPr>
        </p:nvSpPr>
        <p:spPr>
          <a:xfrm>
            <a:off x="152400" y="152400"/>
            <a:ext cx="8839200" cy="914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RETURN TO ACTIVITY/PLAY FOLLOWING CONCUSSION</a:t>
            </a:r>
            <a:endParaRPr sz="3400" u="sng">
              <a:solidFill>
                <a:srgbClr val="000CA0"/>
              </a:solidFill>
              <a:latin typeface="Times New Roman"/>
              <a:ea typeface="Times New Roman"/>
              <a:cs typeface="Times New Roman"/>
              <a:sym typeface="Times New Roman"/>
            </a:endParaRPr>
          </a:p>
        </p:txBody>
      </p:sp>
      <p:sp>
        <p:nvSpPr>
          <p:cNvPr id="267" name="Google Shape;267;p34"/>
          <p:cNvSpPr txBox="1"/>
          <p:nvPr>
            <p:ph idx="1" type="body"/>
          </p:nvPr>
        </p:nvSpPr>
        <p:spPr>
          <a:xfrm>
            <a:off x="228600" y="1447800"/>
            <a:ext cx="8686800" cy="518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According to section 38.157 of the Texas Education Code (TEC):</a:t>
            </a:r>
            <a:endParaRPr/>
          </a:p>
          <a:p>
            <a:pPr indent="0" lvl="0" marL="0" rtl="0" algn="l">
              <a:lnSpc>
                <a:spcPct val="9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‘A student removed from an interscholastic athletics practice or competition under TEC Section 38.156 (suspected of having a concussion) may not be permitted to practice or compete again following the force or impact believed to have caused the concussion until:                </a:t>
            </a:r>
            <a:endParaRPr/>
          </a:p>
          <a:p>
            <a:pPr indent="0" lvl="1" marL="400050" rtl="0" algn="l">
              <a:lnSpc>
                <a:spcPct val="90000"/>
              </a:lnSpc>
              <a:spcBef>
                <a:spcPts val="5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(1)  the student has been evaluated; using established medical protocols based on peer-reviewed scientific evidence, by a treating physician chosen by the student or the student's parent or guardian or another person with legal authority to make medical decisions for the student;       </a:t>
            </a:r>
            <a:endParaRPr/>
          </a:p>
          <a:p>
            <a:pPr indent="0" lvl="1" marL="400050" rtl="0" algn="l">
              <a:lnSpc>
                <a:spcPct val="90000"/>
              </a:lnSpc>
              <a:spcBef>
                <a:spcPts val="5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         </a:t>
            </a:r>
            <a:endParaRPr/>
          </a:p>
          <a:p>
            <a:pPr indent="0" lvl="1" marL="400050" rtl="0" algn="l">
              <a:lnSpc>
                <a:spcPct val="90000"/>
              </a:lnSpc>
              <a:spcBef>
                <a:spcPts val="5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(2) the student has successfully completed each requirement of the return-to-play protocol established under TEC Section 38.153 necessary for the student to return to play;           </a:t>
            </a:r>
            <a:endParaRPr/>
          </a:p>
          <a:p>
            <a:pPr indent="0" lvl="1" marL="400050" rtl="0" algn="l">
              <a:lnSpc>
                <a:spcPct val="90000"/>
              </a:lnSpc>
              <a:spcBef>
                <a:spcPts val="5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     </a:t>
            </a:r>
            <a:endParaRPr/>
          </a:p>
          <a:p>
            <a:pPr indent="0" lvl="1" marL="400050" rtl="0" algn="l">
              <a:lnSpc>
                <a:spcPct val="90000"/>
              </a:lnSpc>
              <a:spcBef>
                <a:spcPts val="5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(3) the treating physician has provided a written statement indicating that, in the physician's professional judgment, it is safe for the student to return to play; and  </a:t>
            </a:r>
            <a:r>
              <a:rPr lang="en-US" sz="1800">
                <a:latin typeface="Times New Roman"/>
                <a:ea typeface="Times New Roman"/>
                <a:cs typeface="Times New Roman"/>
                <a:sym typeface="Times New Roman"/>
              </a:rPr>
              <a:t>              </a:t>
            </a:r>
            <a:endParaRPr/>
          </a:p>
        </p:txBody>
      </p:sp>
      <p:pic>
        <p:nvPicPr>
          <p:cNvPr descr="UILTraditional_No bkgrd.psd" id="268" name="Google Shape;268;p34"/>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3" name="Shape 273"/>
        <p:cNvGrpSpPr/>
        <p:nvPr/>
      </p:nvGrpSpPr>
      <p:grpSpPr>
        <a:xfrm>
          <a:off x="0" y="0"/>
          <a:ext cx="0" cy="0"/>
          <a:chOff x="0" y="0"/>
          <a:chExt cx="0" cy="0"/>
        </a:xfrm>
      </p:grpSpPr>
      <p:sp>
        <p:nvSpPr>
          <p:cNvPr id="274" name="Google Shape;274;p35"/>
          <p:cNvSpPr txBox="1"/>
          <p:nvPr>
            <p:ph type="title"/>
          </p:nvPr>
        </p:nvSpPr>
        <p:spPr>
          <a:xfrm>
            <a:off x="180703" y="179100"/>
            <a:ext cx="8839200" cy="1066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RETURN TO ACTIVITY/PLAY FOLLOWING CONCUSSION</a:t>
            </a:r>
            <a:endParaRPr sz="3400" u="sng">
              <a:solidFill>
                <a:srgbClr val="000CA0"/>
              </a:solidFill>
              <a:latin typeface="Arial"/>
              <a:ea typeface="Arial"/>
              <a:cs typeface="Arial"/>
              <a:sym typeface="Arial"/>
            </a:endParaRPr>
          </a:p>
        </p:txBody>
      </p:sp>
      <p:sp>
        <p:nvSpPr>
          <p:cNvPr id="275" name="Google Shape;275;p35"/>
          <p:cNvSpPr txBox="1"/>
          <p:nvPr>
            <p:ph idx="1" type="body"/>
          </p:nvPr>
        </p:nvSpPr>
        <p:spPr>
          <a:xfrm>
            <a:off x="0" y="1066800"/>
            <a:ext cx="9144000" cy="57912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Font typeface="Arial"/>
              <a:buNone/>
            </a:pPr>
            <a:r>
              <a:rPr lang="en-US" sz="2000">
                <a:latin typeface="Arial"/>
                <a:ea typeface="Arial"/>
                <a:cs typeface="Arial"/>
                <a:sym typeface="Arial"/>
              </a:rPr>
              <a:t>    </a:t>
            </a:r>
            <a:endParaRPr/>
          </a:p>
        </p:txBody>
      </p:sp>
      <p:sp>
        <p:nvSpPr>
          <p:cNvPr id="276" name="Google Shape;276;p35"/>
          <p:cNvSpPr txBox="1"/>
          <p:nvPr/>
        </p:nvSpPr>
        <p:spPr>
          <a:xfrm>
            <a:off x="152400" y="1425000"/>
            <a:ext cx="8839200" cy="550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(4) the student and the student's parent or guardian or another person with legal authority to make medical decisions for the student:                      </a:t>
            </a:r>
            <a:endParaRPr/>
          </a:p>
          <a:p>
            <a:pPr indent="0" lvl="1" marL="457200" marR="0" rtl="0" algn="l">
              <a:spcBef>
                <a:spcPts val="0"/>
              </a:spcBef>
              <a:spcAft>
                <a:spcPts val="0"/>
              </a:spcAft>
              <a:buNone/>
            </a:pPr>
            <a:r>
              <a:t/>
            </a:r>
            <a:endParaRPr b="0" i="0" sz="1600" u="none" cap="none" strike="noStrike">
              <a:solidFill>
                <a:srgbClr val="000CA0"/>
              </a:solidFill>
              <a:latin typeface="Times New Roman"/>
              <a:ea typeface="Times New Roman"/>
              <a:cs typeface="Times New Roman"/>
              <a:sym typeface="Times New Roman"/>
            </a:endParaRPr>
          </a:p>
          <a:p>
            <a:pPr indent="0" lvl="1" marL="45720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(A) have acknowledged that the student has completed the requirements of the return-to-play protocol necessary for the student to return to play;                      </a:t>
            </a:r>
            <a:endParaRPr/>
          </a:p>
          <a:p>
            <a:pPr indent="0" lvl="1" marL="457200" marR="0" rtl="0" algn="l">
              <a:spcBef>
                <a:spcPts val="0"/>
              </a:spcBef>
              <a:spcAft>
                <a:spcPts val="0"/>
              </a:spcAft>
              <a:buNone/>
            </a:pPr>
            <a:r>
              <a:t/>
            </a:r>
            <a:endParaRPr b="0" i="0" sz="1600" u="none" cap="none" strike="noStrike">
              <a:solidFill>
                <a:srgbClr val="000CA0"/>
              </a:solidFill>
              <a:latin typeface="Times New Roman"/>
              <a:ea typeface="Times New Roman"/>
              <a:cs typeface="Times New Roman"/>
              <a:sym typeface="Times New Roman"/>
            </a:endParaRPr>
          </a:p>
          <a:p>
            <a:pPr indent="0" lvl="1" marL="45720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(B) have provided the treating physician's written statement under Subdivision (3) to the person responsible for compliance with the return-to-play protocol under Subsection (c) and the person who has supervisory responsibilities under Subsection (c); and                      </a:t>
            </a:r>
            <a:endParaRPr/>
          </a:p>
          <a:p>
            <a:pPr indent="0" lvl="1" marL="457200" marR="0" rtl="0" algn="l">
              <a:spcBef>
                <a:spcPts val="0"/>
              </a:spcBef>
              <a:spcAft>
                <a:spcPts val="0"/>
              </a:spcAft>
              <a:buNone/>
            </a:pPr>
            <a:r>
              <a:t/>
            </a:r>
            <a:endParaRPr b="0" i="0" sz="1600" u="none" cap="none" strike="noStrike">
              <a:solidFill>
                <a:srgbClr val="000CA0"/>
              </a:solidFill>
              <a:latin typeface="Times New Roman"/>
              <a:ea typeface="Times New Roman"/>
              <a:cs typeface="Times New Roman"/>
              <a:sym typeface="Times New Roman"/>
            </a:endParaRPr>
          </a:p>
          <a:p>
            <a:pPr indent="0" lvl="1" marL="45720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(C) have signed a consent form indicating that the person signing:                            </a:t>
            </a:r>
            <a:endParaRPr/>
          </a:p>
          <a:p>
            <a:pPr indent="0" lvl="2" marL="91440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(i) has been informed concerning and consents to the student participating in returning to play in accordance with the return-to-play protocol;                            </a:t>
            </a:r>
            <a:endParaRPr/>
          </a:p>
          <a:p>
            <a:pPr indent="0" lvl="2" marL="91440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(ii) understands the risks associated with the student returning to play and will comply with any ongoing requirements in the return-to-play protocol;                            </a:t>
            </a:r>
            <a:endParaRPr/>
          </a:p>
          <a:p>
            <a:pPr indent="0" lvl="2" marL="91440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(iii) consents to the disclosure to appropriate persons, consistent with the Health Insurance Portability and Accountability Act of 1996 (Pub. L. No. 104-191), of the treating physician's written statement under Subdivision (3) and, if any, the return-to-play recommendations of the treating physician; and                            </a:t>
            </a:r>
            <a:endParaRPr/>
          </a:p>
          <a:p>
            <a:pPr indent="0" lvl="2" marL="914400" marR="0" rtl="0" algn="l">
              <a:spcBef>
                <a:spcPts val="0"/>
              </a:spcBef>
              <a:spcAft>
                <a:spcPts val="0"/>
              </a:spcAft>
              <a:buNone/>
            </a:pPr>
            <a:r>
              <a:rPr b="0" i="0" lang="en-US" sz="1600" u="none" cap="none" strike="noStrike">
                <a:solidFill>
                  <a:srgbClr val="000CA0"/>
                </a:solidFill>
                <a:latin typeface="Times New Roman"/>
                <a:ea typeface="Times New Roman"/>
                <a:cs typeface="Times New Roman"/>
                <a:sym typeface="Times New Roman"/>
              </a:rPr>
              <a:t>(iv) understands the immunity provisions under TEC Section 38.159.’</a:t>
            </a:r>
            <a:endParaRPr/>
          </a:p>
          <a:p>
            <a:pPr indent="0" lvl="2" marL="914400" marR="0" rtl="0" algn="l">
              <a:spcBef>
                <a:spcPts val="0"/>
              </a:spcBef>
              <a:spcAft>
                <a:spcPts val="0"/>
              </a:spcAft>
              <a:buNone/>
            </a:pPr>
            <a:r>
              <a:rPr b="0" i="0" lang="en-US" sz="1600" u="none" cap="none" strike="noStrike">
                <a:solidFill>
                  <a:schemeClr val="lt1"/>
                </a:solidFill>
                <a:latin typeface="Arial"/>
                <a:ea typeface="Arial"/>
                <a:cs typeface="Arial"/>
                <a:sym typeface="Arial"/>
              </a:rPr>
              <a:t> </a:t>
            </a:r>
            <a:endParaRPr/>
          </a:p>
          <a:p>
            <a:pPr indent="0" lvl="0" marL="0" marR="0" rtl="0" algn="l">
              <a:spcBef>
                <a:spcPts val="0"/>
              </a:spcBef>
              <a:spcAft>
                <a:spcPts val="0"/>
              </a:spcAft>
              <a:buNone/>
            </a:pPr>
            <a:r>
              <a:t/>
            </a:r>
            <a:endParaRPr b="0" i="0" sz="1600" u="none" cap="none" strike="noStrike">
              <a:solidFill>
                <a:schemeClr val="lt1"/>
              </a:solidFill>
              <a:latin typeface="Arial"/>
              <a:ea typeface="Arial"/>
              <a:cs typeface="Arial"/>
              <a:sym typeface="Arial"/>
            </a:endParaRPr>
          </a:p>
        </p:txBody>
      </p:sp>
      <p:pic>
        <p:nvPicPr>
          <p:cNvPr descr="UILTraditional_No bkgrd.psd" id="277" name="Google Shape;277;p35"/>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1" name="Shape 281"/>
        <p:cNvGrpSpPr/>
        <p:nvPr/>
      </p:nvGrpSpPr>
      <p:grpSpPr>
        <a:xfrm>
          <a:off x="0" y="0"/>
          <a:ext cx="0" cy="0"/>
          <a:chOff x="0" y="0"/>
          <a:chExt cx="0" cy="0"/>
        </a:xfrm>
      </p:grpSpPr>
      <p:sp>
        <p:nvSpPr>
          <p:cNvPr id="282" name="Google Shape;282;p36"/>
          <p:cNvSpPr txBox="1"/>
          <p:nvPr>
            <p:ph type="title"/>
          </p:nvPr>
        </p:nvSpPr>
        <p:spPr>
          <a:xfrm>
            <a:off x="228600" y="152400"/>
            <a:ext cx="8686800" cy="1143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GUIDELINES FOR SAFELY RESUMING PARTICIPATION</a:t>
            </a:r>
            <a:endParaRPr/>
          </a:p>
        </p:txBody>
      </p:sp>
      <p:sp>
        <p:nvSpPr>
          <p:cNvPr id="283" name="Google Shape;283;p36"/>
          <p:cNvSpPr txBox="1"/>
          <p:nvPr>
            <p:ph idx="1" type="body"/>
          </p:nvPr>
        </p:nvSpPr>
        <p:spPr>
          <a:xfrm>
            <a:off x="228600" y="1600200"/>
            <a:ext cx="8686800" cy="50292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TEC section 38.155 requires the UIL to provide guidelines for safely resuming participation in an athletic activity following a concussion. TEC 38.153 indicates that: ‘Each concussion oversight team shall establish a return-to-play protocol, based on peer-reviewed scientific evidence, for a student's return to interscholastic athletics practice or competition following the force or impact believed to have caused a concussion.’</a:t>
            </a:r>
            <a:endParaRPr/>
          </a:p>
          <a:p>
            <a:pPr indent="-228600" lvl="0" marL="228600" rtl="0" algn="l">
              <a:lnSpc>
                <a:spcPct val="90000"/>
              </a:lnSpc>
              <a:spcBef>
                <a:spcPts val="1000"/>
              </a:spcBef>
              <a:spcAft>
                <a:spcPts val="0"/>
              </a:spcAft>
              <a:buClr>
                <a:schemeClr val="lt1"/>
              </a:buClr>
              <a:buSzPts val="1800"/>
              <a:buFont typeface="Century Gothic"/>
              <a:buNone/>
            </a:pPr>
            <a:r>
              <a:t/>
            </a:r>
            <a:endParaRPr sz="1800">
              <a:solidFill>
                <a:srgbClr val="000CA0"/>
              </a:solidFill>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A student athlete, if it is believed that they might have sustained a concussion, shall not return to practice or competition until the student athlete has been evaluated and cleared in writing by his or her treating physician and all other notice and consent requirements have been met. From that point, the student athlete must satisfactorily complete the protocol established by the school district’s or charter school’s Concussion Oversight Team.</a:t>
            </a:r>
            <a:endParaRPr/>
          </a:p>
          <a:p>
            <a:pPr indent="-228600" lvl="0" marL="228600" rtl="0" algn="l">
              <a:lnSpc>
                <a:spcPct val="90000"/>
              </a:lnSpc>
              <a:spcBef>
                <a:spcPts val="1000"/>
              </a:spcBef>
              <a:spcAft>
                <a:spcPts val="0"/>
              </a:spcAft>
              <a:buClr>
                <a:schemeClr val="lt1"/>
              </a:buClr>
              <a:buSzPts val="1800"/>
              <a:buFont typeface="Century Gothic"/>
              <a:buNone/>
            </a:pPr>
            <a:r>
              <a:t/>
            </a:r>
            <a:endParaRPr sz="1800">
              <a:solidFill>
                <a:srgbClr val="000CA0"/>
              </a:solidFill>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The current ‘peer reviewed scientific evidence’ suggests that, after complying with the clearance, notice and consent requirements noted above, a ‘step-by-step’ return to play protocol that includes a progressive exercise component is indicated for high school participants.</a:t>
            </a:r>
            <a:endParaRPr/>
          </a:p>
        </p:txBody>
      </p:sp>
      <p:pic>
        <p:nvPicPr>
          <p:cNvPr descr="UILTraditional_No bkgrd.psd" id="284" name="Google Shape;284;p36"/>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8" name="Shape 288"/>
        <p:cNvGrpSpPr/>
        <p:nvPr/>
      </p:nvGrpSpPr>
      <p:grpSpPr>
        <a:xfrm>
          <a:off x="0" y="0"/>
          <a:ext cx="0" cy="0"/>
          <a:chOff x="0" y="0"/>
          <a:chExt cx="0" cy="0"/>
        </a:xfrm>
      </p:grpSpPr>
      <p:sp>
        <p:nvSpPr>
          <p:cNvPr id="289" name="Google Shape;289;p37"/>
          <p:cNvSpPr txBox="1"/>
          <p:nvPr>
            <p:ph type="title"/>
          </p:nvPr>
        </p:nvSpPr>
        <p:spPr>
          <a:xfrm>
            <a:off x="304800" y="228600"/>
            <a:ext cx="8458200" cy="838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WHO IS RESPONSIBLE?</a:t>
            </a:r>
            <a:endParaRPr u="sng">
              <a:solidFill>
                <a:srgbClr val="000CA0"/>
              </a:solidFill>
              <a:latin typeface="Times New Roman"/>
              <a:ea typeface="Times New Roman"/>
              <a:cs typeface="Times New Roman"/>
              <a:sym typeface="Times New Roman"/>
            </a:endParaRPr>
          </a:p>
        </p:txBody>
      </p:sp>
      <p:sp>
        <p:nvSpPr>
          <p:cNvPr id="290" name="Google Shape;290;p37"/>
          <p:cNvSpPr txBox="1"/>
          <p:nvPr>
            <p:ph idx="1" type="body"/>
          </p:nvPr>
        </p:nvSpPr>
        <p:spPr>
          <a:xfrm>
            <a:off x="304800" y="1447800"/>
            <a:ext cx="8610600" cy="51816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At every activity under the jurisdiction of the UIL in which the activity involved carries a potential risk for concussion, there should be a designated individual who is responsible for identifying student-athletes with symptoms of concussion injuries. </a:t>
            </a:r>
            <a:endParaRPr/>
          </a:p>
          <a:p>
            <a:pPr indent="0" lvl="0" marL="0" rtl="0" algn="l">
              <a:lnSpc>
                <a:spcPct val="80000"/>
              </a:lnSpc>
              <a:spcBef>
                <a:spcPts val="1000"/>
              </a:spcBef>
              <a:spcAft>
                <a:spcPts val="0"/>
              </a:spcAft>
              <a:buClr>
                <a:schemeClr val="lt1"/>
              </a:buClr>
              <a:buSzPts val="2000"/>
              <a:buFont typeface="Century Gothic"/>
              <a:buNone/>
            </a:pPr>
            <a:r>
              <a:t/>
            </a:r>
            <a:endParaRPr sz="2000">
              <a:solidFill>
                <a:srgbClr val="000CA0"/>
              </a:solidFill>
              <a:latin typeface="Times New Roman"/>
              <a:ea typeface="Times New Roman"/>
              <a:cs typeface="Times New Roman"/>
              <a:sym typeface="Times New Roman"/>
            </a:endParaRPr>
          </a:p>
          <a:p>
            <a:pPr indent="0" lvl="0" marL="0" rtl="0" algn="l">
              <a:lnSpc>
                <a:spcPct val="8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That individual should be a physician or an advanced practice nurse, athletic trainer, neuropsychologist, or physician assistant, as defined in TEC section 38.151, with appropriate training in the recognition and management of concussion in athletes. In the event that such an individual is not available, a supervising adult approved by the school district with appropriate training in the recognition of the signs and symptoms of a concussion in athletes could serve in that capacity. </a:t>
            </a:r>
            <a:endParaRPr/>
          </a:p>
          <a:p>
            <a:pPr indent="0" lvl="0" marL="0" rtl="0" algn="l">
              <a:lnSpc>
                <a:spcPct val="80000"/>
              </a:lnSpc>
              <a:spcBef>
                <a:spcPts val="1000"/>
              </a:spcBef>
              <a:spcAft>
                <a:spcPts val="0"/>
              </a:spcAft>
              <a:buClr>
                <a:schemeClr val="lt1"/>
              </a:buClr>
              <a:buSzPts val="2000"/>
              <a:buFont typeface="Century Gothic"/>
              <a:buNone/>
            </a:pPr>
            <a:r>
              <a:t/>
            </a:r>
            <a:endParaRPr sz="2000">
              <a:solidFill>
                <a:srgbClr val="000CA0"/>
              </a:solidFill>
              <a:latin typeface="Times New Roman"/>
              <a:ea typeface="Times New Roman"/>
              <a:cs typeface="Times New Roman"/>
              <a:sym typeface="Times New Roman"/>
            </a:endParaRPr>
          </a:p>
          <a:p>
            <a:pPr indent="0" lvl="0" marL="0" rtl="0" algn="l">
              <a:lnSpc>
                <a:spcPct val="8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When a licensed athletic trainer is available such an individual would be the appropriate designated person to assume this role. The individual responsible for determining the presence of the symptoms of a concussion is also responsible for creating the appropriate documentation related to the injury event. </a:t>
            </a:r>
            <a:endParaRPr/>
          </a:p>
          <a:p>
            <a:pPr indent="0" lvl="0" marL="0" rtl="0" algn="l">
              <a:lnSpc>
                <a:spcPct val="80000"/>
              </a:lnSpc>
              <a:spcBef>
                <a:spcPts val="1000"/>
              </a:spcBef>
              <a:spcAft>
                <a:spcPts val="0"/>
              </a:spcAft>
              <a:buClr>
                <a:schemeClr val="lt1"/>
              </a:buClr>
              <a:buSzPts val="1800"/>
              <a:buFont typeface="Century Gothic"/>
              <a:buNone/>
            </a:pPr>
            <a:r>
              <a:t/>
            </a:r>
            <a:endParaRPr sz="1800">
              <a:latin typeface="Arial"/>
              <a:ea typeface="Arial"/>
              <a:cs typeface="Arial"/>
              <a:sym typeface="Arial"/>
            </a:endParaRPr>
          </a:p>
        </p:txBody>
      </p:sp>
      <p:pic>
        <p:nvPicPr>
          <p:cNvPr descr="UILTraditional_No bkgrd.psd" id="291" name="Google Shape;291;p37"/>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4" name="Shape 154"/>
        <p:cNvGrpSpPr/>
        <p:nvPr/>
      </p:nvGrpSpPr>
      <p:grpSpPr>
        <a:xfrm>
          <a:off x="0" y="0"/>
          <a:ext cx="0" cy="0"/>
          <a:chOff x="0" y="0"/>
          <a:chExt cx="0" cy="0"/>
        </a:xfrm>
      </p:grpSpPr>
      <p:pic>
        <p:nvPicPr>
          <p:cNvPr descr="UILTraditional_No bkgrd.psd" id="155" name="Google Shape;155;p20"/>
          <p:cNvPicPr preferRelativeResize="0"/>
          <p:nvPr/>
        </p:nvPicPr>
        <p:blipFill rotWithShape="1">
          <a:blip r:embed="rId3">
            <a:alphaModFix amt="14000"/>
          </a:blip>
          <a:srcRect b="0" l="0" r="0" t="0"/>
          <a:stretch/>
        </p:blipFill>
        <p:spPr>
          <a:xfrm>
            <a:off x="1905000" y="1371600"/>
            <a:ext cx="5486400" cy="4620126"/>
          </a:xfrm>
          <a:prstGeom prst="rect">
            <a:avLst/>
          </a:prstGeom>
          <a:noFill/>
          <a:ln>
            <a:noFill/>
          </a:ln>
          <a:effectLst>
            <a:outerShdw sx="1000" rotWithShape="0" algn="tl" sy="1000">
              <a:srgbClr val="333333">
                <a:alpha val="91764"/>
              </a:srgbClr>
            </a:outerShdw>
          </a:effectLst>
        </p:spPr>
      </p:pic>
      <p:sp>
        <p:nvSpPr>
          <p:cNvPr id="156" name="Google Shape;156;p20"/>
          <p:cNvSpPr/>
          <p:nvPr/>
        </p:nvSpPr>
        <p:spPr>
          <a:xfrm>
            <a:off x="2667000" y="240238"/>
            <a:ext cx="3657600"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4000" u="sng" cap="none" strike="noStrike">
                <a:solidFill>
                  <a:srgbClr val="002D89"/>
                </a:solidFill>
                <a:latin typeface="Times"/>
                <a:ea typeface="Times"/>
                <a:cs typeface="Times"/>
                <a:sym typeface="Times"/>
              </a:rPr>
              <a:t>AGENDA</a:t>
            </a:r>
            <a:endParaRPr/>
          </a:p>
        </p:txBody>
      </p:sp>
      <p:sp>
        <p:nvSpPr>
          <p:cNvPr id="157" name="Google Shape;157;p20"/>
          <p:cNvSpPr txBox="1"/>
          <p:nvPr/>
        </p:nvSpPr>
        <p:spPr>
          <a:xfrm>
            <a:off x="1295400" y="1219200"/>
            <a:ext cx="6553200" cy="4154984"/>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CPR/AED</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Sudden Cardiac Arrest</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Head and Neck Injuries</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Concussions</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Heat</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Hydration</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Asthma</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Anabolic Steroids &amp; Nutritional Supplements</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Lightning Safety</a:t>
            </a:r>
            <a:endParaRPr/>
          </a:p>
          <a:p>
            <a:pPr indent="-457200" lvl="0" marL="457200" marR="0" rtl="0" algn="l">
              <a:spcBef>
                <a:spcPts val="0"/>
              </a:spcBef>
              <a:spcAft>
                <a:spcPts val="0"/>
              </a:spcAft>
              <a:buClr>
                <a:srgbClr val="002D89"/>
              </a:buClr>
              <a:buSzPts val="2400"/>
              <a:buFont typeface="Noto Sans Symbols"/>
              <a:buChar char="⮚"/>
            </a:pPr>
            <a:r>
              <a:rPr b="1" i="0" lang="en-US" sz="2400" u="none" cap="none" strike="noStrike">
                <a:solidFill>
                  <a:srgbClr val="002D89"/>
                </a:solidFill>
                <a:latin typeface="Times"/>
                <a:ea typeface="Times"/>
                <a:cs typeface="Times"/>
                <a:sym typeface="Times"/>
              </a:rPr>
              <a:t>Communicable Diseases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5" name="Shape 295"/>
        <p:cNvGrpSpPr/>
        <p:nvPr/>
      </p:nvGrpSpPr>
      <p:grpSpPr>
        <a:xfrm>
          <a:off x="0" y="0"/>
          <a:ext cx="0" cy="0"/>
          <a:chOff x="0" y="0"/>
          <a:chExt cx="0" cy="0"/>
        </a:xfrm>
      </p:grpSpPr>
      <p:pic>
        <p:nvPicPr>
          <p:cNvPr descr="UILTraditional_No bkgrd.psd" id="296" name="Google Shape;296;p38"/>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
        <p:nvSpPr>
          <p:cNvPr id="297" name="Google Shape;297;p38"/>
          <p:cNvSpPr txBox="1"/>
          <p:nvPr>
            <p:ph type="title"/>
          </p:nvPr>
        </p:nvSpPr>
        <p:spPr>
          <a:xfrm>
            <a:off x="76200" y="152400"/>
            <a:ext cx="8991600" cy="1676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Times New Roman"/>
              <a:buNone/>
            </a:pPr>
            <a:br>
              <a:rPr b="1" lang="en-US" sz="2800" u="sng">
                <a:latin typeface="Times New Roman"/>
                <a:ea typeface="Times New Roman"/>
                <a:cs typeface="Times New Roman"/>
                <a:sym typeface="Times New Roman"/>
              </a:rPr>
            </a:br>
            <a:r>
              <a:rPr b="1" lang="en-US" sz="3200" u="sng" cap="none">
                <a:solidFill>
                  <a:srgbClr val="000CA0"/>
                </a:solidFill>
                <a:latin typeface="Times New Roman"/>
                <a:ea typeface="Times New Roman"/>
                <a:cs typeface="Times New Roman"/>
                <a:sym typeface="Times New Roman"/>
              </a:rPr>
              <a:t>Potential Need For School/Academic Adjustments &amp; Modification Following Concussion</a:t>
            </a:r>
            <a:r>
              <a:rPr b="1" lang="en-US" sz="2600" u="sng">
                <a:solidFill>
                  <a:srgbClr val="000CA0"/>
                </a:solidFill>
                <a:latin typeface="Times New Roman"/>
                <a:ea typeface="Times New Roman"/>
                <a:cs typeface="Times New Roman"/>
                <a:sym typeface="Times New Roman"/>
              </a:rPr>
              <a:t>                                         </a:t>
            </a:r>
            <a:r>
              <a:rPr b="1" lang="en-US" sz="2000" u="sng">
                <a:solidFill>
                  <a:srgbClr val="000CA0"/>
                </a:solidFill>
                <a:latin typeface="Times New Roman"/>
                <a:ea typeface="Times New Roman"/>
                <a:cs typeface="Times New Roman"/>
                <a:sym typeface="Times New Roman"/>
              </a:rPr>
              <a:t>(</a:t>
            </a:r>
            <a:r>
              <a:rPr b="1" lang="en-US" sz="2400" u="sng" cap="none">
                <a:solidFill>
                  <a:srgbClr val="000CA0"/>
                </a:solidFill>
                <a:latin typeface="Times New Roman"/>
                <a:ea typeface="Times New Roman"/>
                <a:cs typeface="Times New Roman"/>
                <a:sym typeface="Times New Roman"/>
              </a:rPr>
              <a:t>Return To Learn</a:t>
            </a:r>
            <a:r>
              <a:rPr b="1" lang="en-US" sz="2000" u="sng">
                <a:solidFill>
                  <a:srgbClr val="000CA0"/>
                </a:solidFill>
                <a:latin typeface="Times New Roman"/>
                <a:ea typeface="Times New Roman"/>
                <a:cs typeface="Times New Roman"/>
                <a:sym typeface="Times New Roman"/>
              </a:rPr>
              <a:t>)</a:t>
            </a:r>
            <a:br>
              <a:rPr lang="en-US" sz="2000" u="sng">
                <a:solidFill>
                  <a:srgbClr val="000CA0"/>
                </a:solidFill>
                <a:latin typeface="Times New Roman"/>
                <a:ea typeface="Times New Roman"/>
                <a:cs typeface="Times New Roman"/>
                <a:sym typeface="Times New Roman"/>
              </a:rPr>
            </a:br>
            <a:endParaRPr sz="2000" u="sng">
              <a:solidFill>
                <a:srgbClr val="000CA0"/>
              </a:solidFill>
              <a:latin typeface="Times New Roman"/>
              <a:ea typeface="Times New Roman"/>
              <a:cs typeface="Times New Roman"/>
              <a:sym typeface="Times New Roman"/>
            </a:endParaRPr>
          </a:p>
        </p:txBody>
      </p:sp>
      <p:sp>
        <p:nvSpPr>
          <p:cNvPr id="298" name="Google Shape;298;p38"/>
          <p:cNvSpPr txBox="1"/>
          <p:nvPr>
            <p:ph idx="1" type="body"/>
          </p:nvPr>
        </p:nvSpPr>
        <p:spPr>
          <a:xfrm>
            <a:off x="304800" y="1981200"/>
            <a:ext cx="8534400" cy="4648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CA0"/>
              </a:buClr>
              <a:buSzPts val="1850"/>
              <a:buFont typeface="Times New Roman"/>
              <a:buNone/>
            </a:pPr>
            <a:r>
              <a:rPr lang="en-US" sz="1850">
                <a:solidFill>
                  <a:srgbClr val="000CA0"/>
                </a:solidFill>
                <a:latin typeface="Times New Roman"/>
                <a:ea typeface="Times New Roman"/>
                <a:cs typeface="Times New Roman"/>
                <a:sym typeface="Times New Roman"/>
              </a:rPr>
              <a:t>It may be necessary for individuals with concussion to have both cognitive and physical rest in order to achieve maximum recovery in shortest period of time. In addition to the physical management noted above, it is recommended that the following be considered: </a:t>
            </a:r>
            <a:endParaRPr/>
          </a:p>
          <a:p>
            <a:pPr indent="-228600" lvl="0" marL="228600" rtl="0" algn="l">
              <a:lnSpc>
                <a:spcPct val="100000"/>
              </a:lnSpc>
              <a:spcBef>
                <a:spcPts val="1000"/>
              </a:spcBef>
              <a:spcAft>
                <a:spcPts val="0"/>
              </a:spcAft>
              <a:buClr>
                <a:srgbClr val="000CA0"/>
              </a:buClr>
              <a:buSzPts val="1850"/>
              <a:buFont typeface="Arial"/>
              <a:buChar char="•"/>
            </a:pPr>
            <a:r>
              <a:rPr lang="en-US" sz="1850">
                <a:solidFill>
                  <a:srgbClr val="000CA0"/>
                </a:solidFill>
                <a:latin typeface="Times New Roman"/>
                <a:ea typeface="Times New Roman"/>
                <a:cs typeface="Times New Roman"/>
                <a:sym typeface="Times New Roman"/>
              </a:rPr>
              <a:t>Notify school nurse and all classroom teachers regarding the student-athlete’s condition.</a:t>
            </a:r>
            <a:endParaRPr/>
          </a:p>
          <a:p>
            <a:pPr indent="-228600" lvl="0" marL="228600" rtl="0" algn="l">
              <a:lnSpc>
                <a:spcPct val="100000"/>
              </a:lnSpc>
              <a:spcBef>
                <a:spcPts val="1000"/>
              </a:spcBef>
              <a:spcAft>
                <a:spcPts val="0"/>
              </a:spcAft>
              <a:buClr>
                <a:srgbClr val="000CA0"/>
              </a:buClr>
              <a:buSzPts val="1850"/>
              <a:buFont typeface="Arial"/>
              <a:buChar char="•"/>
            </a:pPr>
            <a:r>
              <a:rPr lang="en-US" sz="1850">
                <a:solidFill>
                  <a:srgbClr val="000CA0"/>
                </a:solidFill>
                <a:latin typeface="Times New Roman"/>
                <a:ea typeface="Times New Roman"/>
                <a:cs typeface="Times New Roman"/>
                <a:sym typeface="Times New Roman"/>
              </a:rPr>
              <a:t>Advise teachers of post concussion symptoms.</a:t>
            </a:r>
            <a:endParaRPr/>
          </a:p>
          <a:p>
            <a:pPr indent="-228600" lvl="0" marL="228600" rtl="0" algn="l">
              <a:lnSpc>
                <a:spcPct val="100000"/>
              </a:lnSpc>
              <a:spcBef>
                <a:spcPts val="1000"/>
              </a:spcBef>
              <a:spcAft>
                <a:spcPts val="0"/>
              </a:spcAft>
              <a:buClr>
                <a:srgbClr val="000CA0"/>
              </a:buClr>
              <a:buSzPts val="1850"/>
              <a:buFont typeface="Arial"/>
              <a:buChar char="•"/>
            </a:pPr>
            <a:r>
              <a:rPr lang="en-US" sz="1850">
                <a:solidFill>
                  <a:srgbClr val="000CA0"/>
                </a:solidFill>
                <a:latin typeface="Times New Roman"/>
                <a:ea typeface="Times New Roman"/>
                <a:cs typeface="Times New Roman"/>
                <a:sym typeface="Times New Roman"/>
              </a:rPr>
              <a:t>Student </a:t>
            </a:r>
            <a:r>
              <a:rPr b="1" lang="en-US" sz="1850" u="sng">
                <a:solidFill>
                  <a:srgbClr val="000CA0"/>
                </a:solidFill>
                <a:latin typeface="Times New Roman"/>
                <a:ea typeface="Times New Roman"/>
                <a:cs typeface="Times New Roman"/>
                <a:sym typeface="Times New Roman"/>
              </a:rPr>
              <a:t>may</a:t>
            </a:r>
            <a:r>
              <a:rPr lang="en-US" sz="1850">
                <a:solidFill>
                  <a:srgbClr val="000CA0"/>
                </a:solidFill>
                <a:latin typeface="Times New Roman"/>
                <a:ea typeface="Times New Roman"/>
                <a:cs typeface="Times New Roman"/>
                <a:sym typeface="Times New Roman"/>
              </a:rPr>
              <a:t> need (only until asymptomatic) special accommodations regarding academic requirements (such as limited computer work, reading activities, testing, assistance to class, etc.) until concussion symptoms resolve.</a:t>
            </a:r>
            <a:endParaRPr/>
          </a:p>
          <a:p>
            <a:pPr indent="-228600" lvl="0" marL="228600" rtl="0" algn="l">
              <a:lnSpc>
                <a:spcPct val="100000"/>
              </a:lnSpc>
              <a:spcBef>
                <a:spcPts val="1000"/>
              </a:spcBef>
              <a:spcAft>
                <a:spcPts val="0"/>
              </a:spcAft>
              <a:buClr>
                <a:srgbClr val="000CA0"/>
              </a:buClr>
              <a:buSzPts val="1850"/>
              <a:buFont typeface="Arial"/>
              <a:buChar char="•"/>
            </a:pPr>
            <a:r>
              <a:rPr lang="en-US" sz="1850">
                <a:solidFill>
                  <a:srgbClr val="000CA0"/>
                </a:solidFill>
                <a:latin typeface="Times New Roman"/>
                <a:ea typeface="Times New Roman"/>
                <a:cs typeface="Times New Roman"/>
                <a:sym typeface="Times New Roman"/>
              </a:rPr>
              <a:t>Student may only be able to attend school for half days or may need daily rest periods until symptoms subside. In special circumstances the student may require homebound status for a brief period.</a:t>
            </a:r>
            <a:endParaRPr/>
          </a:p>
          <a:p>
            <a:pPr indent="0" lvl="0" marL="0" rtl="0" algn="l">
              <a:lnSpc>
                <a:spcPct val="70000"/>
              </a:lnSpc>
              <a:spcBef>
                <a:spcPts val="1000"/>
              </a:spcBef>
              <a:spcAft>
                <a:spcPts val="0"/>
              </a:spcAft>
              <a:buClr>
                <a:schemeClr val="lt1"/>
              </a:buClr>
              <a:buSzPts val="1665"/>
              <a:buFont typeface="Century Gothic"/>
              <a:buNone/>
            </a:pPr>
            <a:r>
              <a:t/>
            </a:r>
            <a:endParaRPr sz="1665">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2" name="Shape 302"/>
        <p:cNvGrpSpPr/>
        <p:nvPr/>
      </p:nvGrpSpPr>
      <p:grpSpPr>
        <a:xfrm>
          <a:off x="0" y="0"/>
          <a:ext cx="0" cy="0"/>
          <a:chOff x="0" y="0"/>
          <a:chExt cx="0" cy="0"/>
        </a:xfrm>
      </p:grpSpPr>
      <p:sp>
        <p:nvSpPr>
          <p:cNvPr id="303" name="Google Shape;303;p39"/>
          <p:cNvSpPr txBox="1"/>
          <p:nvPr>
            <p:ph type="title"/>
          </p:nvPr>
        </p:nvSpPr>
        <p:spPr>
          <a:xfrm>
            <a:off x="228600" y="0"/>
            <a:ext cx="8686800" cy="1295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600"/>
              <a:buFont typeface="Times New Roman"/>
              <a:buNone/>
            </a:pPr>
            <a:r>
              <a:rPr b="1" lang="en-US" sz="3600" u="sng">
                <a:solidFill>
                  <a:srgbClr val="000CA0"/>
                </a:solidFill>
                <a:latin typeface="Times New Roman"/>
                <a:ea typeface="Times New Roman"/>
                <a:cs typeface="Times New Roman"/>
                <a:sym typeface="Times New Roman"/>
              </a:rPr>
              <a:t>CONCUSSION ACKNOWLEDGEMENT FORM</a:t>
            </a:r>
            <a:endParaRPr/>
          </a:p>
        </p:txBody>
      </p:sp>
      <p:sp>
        <p:nvSpPr>
          <p:cNvPr id="304" name="Google Shape;304;p39"/>
          <p:cNvSpPr txBox="1"/>
          <p:nvPr>
            <p:ph idx="1" type="body"/>
          </p:nvPr>
        </p:nvSpPr>
        <p:spPr>
          <a:xfrm>
            <a:off x="228600" y="1447800"/>
            <a:ext cx="8686800" cy="5181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CA0"/>
              </a:buClr>
              <a:buSzPts val="2400"/>
              <a:buFont typeface="Times New Roman"/>
              <a:buNone/>
            </a:pPr>
            <a:r>
              <a:rPr lang="en-US" sz="2400">
                <a:solidFill>
                  <a:srgbClr val="000CA0"/>
                </a:solidFill>
                <a:latin typeface="Times New Roman"/>
                <a:ea typeface="Times New Roman"/>
                <a:cs typeface="Times New Roman"/>
                <a:sym typeface="Times New Roman"/>
              </a:rPr>
              <a:t>According to section 38.155 of the Texas Education Code, 'a student may not participate in an interscholastic athletic activity for a school year until both the student and the student ’s parent or guardian or another person with legal authority to make medical decisions for the student have signed a form for that school year that acknowledges receiving and reading written information that explains concussion prevention, symptoms, treatment, and oversight and that includes guidelines for safely resuming participation in an athletic activity following a concussion…..’</a:t>
            </a:r>
            <a:endParaRPr/>
          </a:p>
          <a:p>
            <a:pPr indent="0" lvl="0" marL="0" rtl="0" algn="l">
              <a:lnSpc>
                <a:spcPct val="100000"/>
              </a:lnSpc>
              <a:spcBef>
                <a:spcPts val="1000"/>
              </a:spcBef>
              <a:spcAft>
                <a:spcPts val="0"/>
              </a:spcAft>
              <a:buClr>
                <a:schemeClr val="lt1"/>
              </a:buClr>
              <a:buSzPts val="2400"/>
              <a:buFont typeface="Century Gothic"/>
              <a:buNone/>
            </a:pPr>
            <a:r>
              <a:t/>
            </a:r>
            <a:endParaRPr sz="2400">
              <a:solidFill>
                <a:srgbClr val="000CA0"/>
              </a:solidFill>
              <a:latin typeface="Times New Roman"/>
              <a:ea typeface="Times New Roman"/>
              <a:cs typeface="Times New Roman"/>
              <a:sym typeface="Times New Roman"/>
            </a:endParaRPr>
          </a:p>
          <a:p>
            <a:pPr indent="0" lvl="0" marL="0" rtl="0" algn="l">
              <a:lnSpc>
                <a:spcPct val="100000"/>
              </a:lnSpc>
              <a:spcBef>
                <a:spcPts val="1000"/>
              </a:spcBef>
              <a:spcAft>
                <a:spcPts val="0"/>
              </a:spcAft>
              <a:buClr>
                <a:srgbClr val="000CA0"/>
              </a:buClr>
              <a:buSzPts val="2400"/>
              <a:buFont typeface="Times New Roman"/>
              <a:buNone/>
            </a:pPr>
            <a:r>
              <a:rPr lang="en-US" sz="2400">
                <a:solidFill>
                  <a:srgbClr val="000CA0"/>
                </a:solidFill>
                <a:latin typeface="Times New Roman"/>
                <a:ea typeface="Times New Roman"/>
                <a:cs typeface="Times New Roman"/>
                <a:sym typeface="Times New Roman"/>
              </a:rPr>
              <a:t>This form is available for download on the UIL web site-</a:t>
            </a:r>
            <a:endParaRPr/>
          </a:p>
          <a:p>
            <a:pPr indent="0" lvl="0" marL="0" rtl="0" algn="l">
              <a:lnSpc>
                <a:spcPct val="100000"/>
              </a:lnSpc>
              <a:spcBef>
                <a:spcPts val="1000"/>
              </a:spcBef>
              <a:spcAft>
                <a:spcPts val="0"/>
              </a:spcAft>
              <a:buClr>
                <a:schemeClr val="lt1"/>
              </a:buClr>
              <a:buSzPts val="2100"/>
              <a:buFont typeface="Times New Roman"/>
              <a:buNone/>
            </a:pPr>
            <a:r>
              <a:rPr lang="en-US" sz="2100" u="sng">
                <a:solidFill>
                  <a:schemeClr val="hlink"/>
                </a:solidFill>
                <a:latin typeface="Times New Roman"/>
                <a:ea typeface="Times New Roman"/>
                <a:cs typeface="Times New Roman"/>
                <a:sym typeface="Times New Roman"/>
                <a:hlinkClick r:id="rId3"/>
              </a:rPr>
              <a:t>Concussion Acknowledgement Form</a:t>
            </a:r>
            <a:endParaRPr sz="1800">
              <a:latin typeface="Arial"/>
              <a:ea typeface="Arial"/>
              <a:cs typeface="Arial"/>
              <a:sym typeface="Arial"/>
            </a:endParaRPr>
          </a:p>
        </p:txBody>
      </p:sp>
      <p:pic>
        <p:nvPicPr>
          <p:cNvPr descr="UILTraditional_No bkgrd.psd" id="305" name="Google Shape;305;p39"/>
          <p:cNvPicPr preferRelativeResize="0"/>
          <p:nvPr/>
        </p:nvPicPr>
        <p:blipFill rotWithShape="1">
          <a:blip r:embed="rId4">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9" name="Shape 309"/>
        <p:cNvGrpSpPr/>
        <p:nvPr/>
      </p:nvGrpSpPr>
      <p:grpSpPr>
        <a:xfrm>
          <a:off x="0" y="0"/>
          <a:ext cx="0" cy="0"/>
          <a:chOff x="0" y="0"/>
          <a:chExt cx="0" cy="0"/>
        </a:xfrm>
      </p:grpSpPr>
      <p:sp>
        <p:nvSpPr>
          <p:cNvPr id="310" name="Google Shape;310;p40"/>
          <p:cNvSpPr txBox="1"/>
          <p:nvPr>
            <p:ph type="title"/>
          </p:nvPr>
        </p:nvSpPr>
        <p:spPr>
          <a:xfrm>
            <a:off x="155575" y="152400"/>
            <a:ext cx="8915400" cy="1447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CONCUSSION TRAINING FOR COACHES AND ATHLETIC TRAINERS</a:t>
            </a:r>
            <a:endParaRPr/>
          </a:p>
        </p:txBody>
      </p:sp>
      <p:sp>
        <p:nvSpPr>
          <p:cNvPr id="311" name="Google Shape;311;p40"/>
          <p:cNvSpPr txBox="1"/>
          <p:nvPr>
            <p:ph idx="1" type="body"/>
          </p:nvPr>
        </p:nvSpPr>
        <p:spPr>
          <a:xfrm>
            <a:off x="304800" y="1828800"/>
            <a:ext cx="8610600" cy="472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CA0"/>
              </a:buClr>
              <a:buSzPts val="1615"/>
              <a:buFont typeface="Times New Roman"/>
              <a:buNone/>
            </a:pPr>
            <a:r>
              <a:rPr lang="en-US" sz="1615">
                <a:solidFill>
                  <a:srgbClr val="000CA0"/>
                </a:solidFill>
                <a:latin typeface="Times New Roman"/>
                <a:ea typeface="Times New Roman"/>
                <a:cs typeface="Times New Roman"/>
                <a:sym typeface="Times New Roman"/>
              </a:rPr>
              <a:t>HB 2038 as passed by the 82nd Legislature and signed by the Governor also added section 38.158 to the Texas Education Code, which concerns training requirements for coaches, athletic trainers and potential members of a Concussion Oversight Team in the subject matter of concussions, including evaluation, prevention, symptoms, risks, and long-term effects. </a:t>
            </a:r>
            <a:endParaRPr/>
          </a:p>
          <a:p>
            <a:pPr indent="0" lvl="0" marL="0" rtl="0" algn="l">
              <a:lnSpc>
                <a:spcPct val="100000"/>
              </a:lnSpc>
              <a:spcBef>
                <a:spcPts val="1000"/>
              </a:spcBef>
              <a:spcAft>
                <a:spcPts val="0"/>
              </a:spcAft>
              <a:buClr>
                <a:schemeClr val="lt1"/>
              </a:buClr>
              <a:buSzPts val="1615"/>
              <a:buFont typeface="Century Gothic"/>
              <a:buNone/>
            </a:pPr>
            <a:r>
              <a:t/>
            </a:r>
            <a:endParaRPr sz="1615">
              <a:solidFill>
                <a:srgbClr val="000CA0"/>
              </a:solidFill>
              <a:latin typeface="Times New Roman"/>
              <a:ea typeface="Times New Roman"/>
              <a:cs typeface="Times New Roman"/>
              <a:sym typeface="Times New Roman"/>
            </a:endParaRPr>
          </a:p>
          <a:p>
            <a:pPr indent="0" lvl="0" marL="0" rtl="0" algn="l">
              <a:lnSpc>
                <a:spcPct val="100000"/>
              </a:lnSpc>
              <a:spcBef>
                <a:spcPts val="1000"/>
              </a:spcBef>
              <a:spcAft>
                <a:spcPts val="0"/>
              </a:spcAft>
              <a:buClr>
                <a:srgbClr val="000CA0"/>
              </a:buClr>
              <a:buSzPts val="1615"/>
              <a:buFont typeface="Times New Roman"/>
              <a:buNone/>
            </a:pPr>
            <a:r>
              <a:rPr lang="en-US" sz="1615">
                <a:solidFill>
                  <a:srgbClr val="000CA0"/>
                </a:solidFill>
                <a:latin typeface="Times New Roman"/>
                <a:ea typeface="Times New Roman"/>
                <a:cs typeface="Times New Roman"/>
                <a:sym typeface="Times New Roman"/>
              </a:rPr>
              <a:t>For purposes of compliance with TEC section 38.158, the UIL authorizes all Continuing Professional Education (CPE) providers that are approved and registered by the State Board for Educator Certification (SBEC) and Texas Education Agency (TEA) as approved individuals and organizations to provide concussion education training. A current listing of approved providers is found on the TEA web site and is also linked from the UIL web site. </a:t>
            </a:r>
            <a:endParaRPr/>
          </a:p>
          <a:p>
            <a:pPr indent="0" lvl="0" marL="0" rtl="0" algn="l">
              <a:lnSpc>
                <a:spcPct val="100000"/>
              </a:lnSpc>
              <a:spcBef>
                <a:spcPts val="1000"/>
              </a:spcBef>
              <a:spcAft>
                <a:spcPts val="0"/>
              </a:spcAft>
              <a:buClr>
                <a:schemeClr val="lt1"/>
              </a:buClr>
              <a:buSzPts val="1615"/>
              <a:buFont typeface="Century Gothic"/>
              <a:buNone/>
            </a:pPr>
            <a:r>
              <a:t/>
            </a:r>
            <a:endParaRPr sz="1615">
              <a:solidFill>
                <a:srgbClr val="000CA0"/>
              </a:solidFill>
              <a:latin typeface="Times New Roman"/>
              <a:ea typeface="Times New Roman"/>
              <a:cs typeface="Times New Roman"/>
              <a:sym typeface="Times New Roman"/>
            </a:endParaRPr>
          </a:p>
          <a:p>
            <a:pPr indent="0" lvl="0" marL="0" rtl="0" algn="l">
              <a:lnSpc>
                <a:spcPct val="100000"/>
              </a:lnSpc>
              <a:spcBef>
                <a:spcPts val="1000"/>
              </a:spcBef>
              <a:spcAft>
                <a:spcPts val="0"/>
              </a:spcAft>
              <a:buClr>
                <a:srgbClr val="000CA0"/>
              </a:buClr>
              <a:buSzPts val="1615"/>
              <a:buFont typeface="Times New Roman"/>
              <a:buNone/>
            </a:pPr>
            <a:r>
              <a:rPr lang="en-US" sz="1615">
                <a:solidFill>
                  <a:srgbClr val="000CA0"/>
                </a:solidFill>
                <a:latin typeface="Times New Roman"/>
                <a:ea typeface="Times New Roman"/>
                <a:cs typeface="Times New Roman"/>
                <a:sym typeface="Times New Roman"/>
              </a:rPr>
              <a:t>Note:  Coaches must complete a total of two hours to fulfill the requirement.  This may be in one session or multiple sessions.  The coach must provide proper documentation of attendance to the ISD superintendent or the individual designated by the ISD superintendent.  </a:t>
            </a:r>
            <a:r>
              <a:rPr b="1" lang="en-US" sz="1615">
                <a:solidFill>
                  <a:srgbClr val="000CA0"/>
                </a:solidFill>
                <a:latin typeface="Times New Roman"/>
                <a:ea typeface="Times New Roman"/>
                <a:cs typeface="Times New Roman"/>
                <a:sym typeface="Times New Roman"/>
              </a:rPr>
              <a:t>Two hours of concussion education training is required every two years and must be completed no later than September 1 and each subsequent two-year period.</a:t>
            </a:r>
            <a:endParaRPr/>
          </a:p>
          <a:p>
            <a:pPr indent="0" lvl="0" marL="0" rtl="0" algn="l">
              <a:lnSpc>
                <a:spcPct val="100000"/>
              </a:lnSpc>
              <a:spcBef>
                <a:spcPts val="1000"/>
              </a:spcBef>
              <a:spcAft>
                <a:spcPts val="0"/>
              </a:spcAft>
              <a:buClr>
                <a:schemeClr val="lt1"/>
              </a:buClr>
              <a:buSzPts val="1445"/>
              <a:buFont typeface="Century Gothic"/>
              <a:buNone/>
            </a:pPr>
            <a:r>
              <a:t/>
            </a:r>
            <a:endParaRPr sz="1445">
              <a:latin typeface="Arial"/>
              <a:ea typeface="Arial"/>
              <a:cs typeface="Arial"/>
              <a:sym typeface="Arial"/>
            </a:endParaRPr>
          </a:p>
        </p:txBody>
      </p:sp>
      <p:pic>
        <p:nvPicPr>
          <p:cNvPr descr="UILTraditional_No bkgrd.psd" id="312" name="Google Shape;312;p40"/>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6" name="Shape 316"/>
        <p:cNvGrpSpPr/>
        <p:nvPr/>
      </p:nvGrpSpPr>
      <p:grpSpPr>
        <a:xfrm>
          <a:off x="0" y="0"/>
          <a:ext cx="0" cy="0"/>
          <a:chOff x="0" y="0"/>
          <a:chExt cx="0" cy="0"/>
        </a:xfrm>
      </p:grpSpPr>
      <p:sp>
        <p:nvSpPr>
          <p:cNvPr id="317" name="Google Shape;317;p41"/>
          <p:cNvSpPr txBox="1"/>
          <p:nvPr>
            <p:ph type="title"/>
          </p:nvPr>
        </p:nvSpPr>
        <p:spPr>
          <a:xfrm>
            <a:off x="685800" y="762000"/>
            <a:ext cx="7772400" cy="762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800"/>
              <a:buFont typeface="Times New Roman"/>
              <a:buNone/>
            </a:pPr>
            <a:r>
              <a:rPr b="1" lang="en-US" sz="4800" u="sng">
                <a:solidFill>
                  <a:srgbClr val="000CA0"/>
                </a:solidFill>
                <a:latin typeface="Times New Roman"/>
                <a:ea typeface="Times New Roman"/>
                <a:cs typeface="Times New Roman"/>
                <a:sym typeface="Times New Roman"/>
              </a:rPr>
              <a:t>SECTION 3</a:t>
            </a:r>
            <a:endParaRPr/>
          </a:p>
        </p:txBody>
      </p:sp>
      <p:sp>
        <p:nvSpPr>
          <p:cNvPr id="318" name="Google Shape;318;p41"/>
          <p:cNvSpPr txBox="1"/>
          <p:nvPr>
            <p:ph idx="1" type="body"/>
          </p:nvPr>
        </p:nvSpPr>
        <p:spPr>
          <a:xfrm>
            <a:off x="685800" y="1600200"/>
            <a:ext cx="7772400" cy="762000"/>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000CA0"/>
              </a:buClr>
              <a:buSzPts val="4400"/>
              <a:buFont typeface="Times New Roman"/>
              <a:buNone/>
            </a:pPr>
            <a:r>
              <a:rPr b="1" lang="en-US" sz="4400">
                <a:solidFill>
                  <a:srgbClr val="000CA0"/>
                </a:solidFill>
                <a:latin typeface="Times New Roman"/>
                <a:ea typeface="Times New Roman"/>
                <a:cs typeface="Times New Roman"/>
                <a:sym typeface="Times New Roman"/>
              </a:rPr>
              <a:t>Heat, Hydration and Asthma</a:t>
            </a:r>
            <a:endParaRPr/>
          </a:p>
        </p:txBody>
      </p:sp>
      <p:pic>
        <p:nvPicPr>
          <p:cNvPr id="319" name="Google Shape;319;p41"/>
          <p:cNvPicPr preferRelativeResize="0"/>
          <p:nvPr/>
        </p:nvPicPr>
        <p:blipFill rotWithShape="1">
          <a:blip r:embed="rId3">
            <a:alphaModFix/>
          </a:blip>
          <a:srcRect b="0" l="0" r="0" t="0"/>
          <a:stretch/>
        </p:blipFill>
        <p:spPr>
          <a:xfrm>
            <a:off x="282904" y="2765863"/>
            <a:ext cx="2514601" cy="3657600"/>
          </a:xfrm>
          <a:prstGeom prst="rect">
            <a:avLst/>
          </a:prstGeom>
          <a:noFill/>
          <a:ln>
            <a:noFill/>
          </a:ln>
        </p:spPr>
      </p:pic>
      <p:pic>
        <p:nvPicPr>
          <p:cNvPr id="320" name="Google Shape;320;p41"/>
          <p:cNvPicPr preferRelativeResize="0"/>
          <p:nvPr/>
        </p:nvPicPr>
        <p:blipFill rotWithShape="1">
          <a:blip r:embed="rId4">
            <a:alphaModFix/>
          </a:blip>
          <a:srcRect b="0" l="0" r="0" t="0"/>
          <a:stretch/>
        </p:blipFill>
        <p:spPr>
          <a:xfrm>
            <a:off x="2915293" y="2765863"/>
            <a:ext cx="3242717" cy="2038539"/>
          </a:xfrm>
          <a:prstGeom prst="rect">
            <a:avLst/>
          </a:prstGeom>
          <a:noFill/>
          <a:ln>
            <a:noFill/>
          </a:ln>
        </p:spPr>
      </p:pic>
      <p:pic>
        <p:nvPicPr>
          <p:cNvPr id="321" name="Google Shape;321;p41"/>
          <p:cNvPicPr preferRelativeResize="0"/>
          <p:nvPr/>
        </p:nvPicPr>
        <p:blipFill rotWithShape="1">
          <a:blip r:embed="rId5">
            <a:alphaModFix/>
          </a:blip>
          <a:srcRect b="0" l="0" r="0" t="0"/>
          <a:stretch/>
        </p:blipFill>
        <p:spPr>
          <a:xfrm>
            <a:off x="3330294" y="4928235"/>
            <a:ext cx="2514600" cy="1548765"/>
          </a:xfrm>
          <a:prstGeom prst="rect">
            <a:avLst/>
          </a:prstGeom>
          <a:noFill/>
          <a:ln>
            <a:noFill/>
          </a:ln>
        </p:spPr>
      </p:pic>
      <p:pic>
        <p:nvPicPr>
          <p:cNvPr id="322" name="Google Shape;322;p41"/>
          <p:cNvPicPr preferRelativeResize="0"/>
          <p:nvPr/>
        </p:nvPicPr>
        <p:blipFill rotWithShape="1">
          <a:blip r:embed="rId6">
            <a:alphaModFix/>
          </a:blip>
          <a:srcRect b="0" l="0" r="0" t="0"/>
          <a:stretch/>
        </p:blipFill>
        <p:spPr>
          <a:xfrm>
            <a:off x="6324600" y="2765863"/>
            <a:ext cx="2514600" cy="371113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7" name="Shape 327"/>
        <p:cNvGrpSpPr/>
        <p:nvPr/>
      </p:nvGrpSpPr>
      <p:grpSpPr>
        <a:xfrm>
          <a:off x="0" y="0"/>
          <a:ext cx="0" cy="0"/>
          <a:chOff x="0" y="0"/>
          <a:chExt cx="0" cy="0"/>
        </a:xfrm>
      </p:grpSpPr>
      <p:sp>
        <p:nvSpPr>
          <p:cNvPr id="328" name="Google Shape;328;p42"/>
          <p:cNvSpPr txBox="1"/>
          <p:nvPr>
            <p:ph type="title"/>
          </p:nvPr>
        </p:nvSpPr>
        <p:spPr>
          <a:xfrm>
            <a:off x="152400" y="228600"/>
            <a:ext cx="8839200" cy="914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HEAT ACCLIMATIZATION AND HEAT ILLNESS </a:t>
            </a:r>
            <a:endParaRPr sz="3400" u="sng">
              <a:solidFill>
                <a:srgbClr val="000CA0"/>
              </a:solidFill>
              <a:latin typeface="Times New Roman"/>
              <a:ea typeface="Times New Roman"/>
              <a:cs typeface="Times New Roman"/>
              <a:sym typeface="Times New Roman"/>
            </a:endParaRPr>
          </a:p>
        </p:txBody>
      </p:sp>
      <p:sp>
        <p:nvSpPr>
          <p:cNvPr id="329" name="Google Shape;329;p42"/>
          <p:cNvSpPr txBox="1"/>
          <p:nvPr>
            <p:ph idx="1" type="body"/>
          </p:nvPr>
        </p:nvSpPr>
        <p:spPr>
          <a:xfrm>
            <a:off x="228600" y="1447800"/>
            <a:ext cx="8763000" cy="5181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rgbClr val="000CA0"/>
              </a:buClr>
              <a:buSzPts val="1480"/>
              <a:buFont typeface="Times New Roman"/>
              <a:buNone/>
            </a:pPr>
            <a:r>
              <a:rPr lang="en-US" sz="1480">
                <a:solidFill>
                  <a:srgbClr val="000CA0"/>
                </a:solidFill>
                <a:latin typeface="Times New Roman"/>
                <a:ea typeface="Times New Roman"/>
                <a:cs typeface="Times New Roman"/>
                <a:sym typeface="Times New Roman"/>
              </a:rPr>
              <a:t>Exertional Heatstroke (EHS) is the leading cause of preventable death in high school athletics. Students participating in high-intensity, long-duration or repeated same-day sports practices and training activities during the summer months or other hot-weather days are at greatest risk. Football has received the most attention because of the number and severity of exertional heat illnesses. Notably, the National Center for Catastrophic Sports Injury Research reports that 58 high school football players died of EHS between 1995 and 2017. EHS also results in thousands of emergency room visits and hospitalizations throughout the nation each year. </a:t>
            </a:r>
            <a:endParaRPr b="1" sz="1480">
              <a:solidFill>
                <a:srgbClr val="000CA0"/>
              </a:solidFill>
              <a:latin typeface="Times New Roman"/>
              <a:ea typeface="Times New Roman"/>
              <a:cs typeface="Times New Roman"/>
              <a:sym typeface="Times New Roman"/>
            </a:endParaRPr>
          </a:p>
          <a:p>
            <a:pPr indent="0" lvl="0" marL="0" rtl="0" algn="l">
              <a:lnSpc>
                <a:spcPct val="110000"/>
              </a:lnSpc>
              <a:spcBef>
                <a:spcPts val="1000"/>
              </a:spcBef>
              <a:spcAft>
                <a:spcPts val="0"/>
              </a:spcAft>
              <a:buClr>
                <a:srgbClr val="000CA0"/>
              </a:buClr>
              <a:buSzPts val="1480"/>
              <a:buFont typeface="Times New Roman"/>
              <a:buNone/>
            </a:pPr>
            <a:r>
              <a:rPr b="1" lang="en-US" sz="1480">
                <a:solidFill>
                  <a:srgbClr val="000CA0"/>
                </a:solidFill>
                <a:latin typeface="Times New Roman"/>
                <a:ea typeface="Times New Roman"/>
                <a:cs typeface="Times New Roman"/>
                <a:sym typeface="Times New Roman"/>
              </a:rPr>
              <a:t>Heat Acclimatization and Safety Priorities: </a:t>
            </a:r>
            <a:endParaRPr sz="1480">
              <a:solidFill>
                <a:srgbClr val="000CA0"/>
              </a:solidFill>
              <a:latin typeface="Times New Roman"/>
              <a:ea typeface="Times New Roman"/>
              <a:cs typeface="Times New Roman"/>
              <a:sym typeface="Times New Roman"/>
            </a:endParaRPr>
          </a:p>
          <a:p>
            <a:pPr indent="-228600" lvl="1" marL="685800" rtl="0" algn="l">
              <a:lnSpc>
                <a:spcPct val="110000"/>
              </a:lnSpc>
              <a:spcBef>
                <a:spcPts val="500"/>
              </a:spcBef>
              <a:spcAft>
                <a:spcPts val="0"/>
              </a:spcAft>
              <a:buClr>
                <a:srgbClr val="000CA0"/>
              </a:buClr>
              <a:buSzPts val="1480"/>
              <a:buFont typeface="Arial"/>
              <a:buChar char="•"/>
            </a:pPr>
            <a:r>
              <a:rPr lang="en-US" sz="1480">
                <a:solidFill>
                  <a:srgbClr val="000CA0"/>
                </a:solidFill>
                <a:latin typeface="Times New Roman"/>
                <a:ea typeface="Times New Roman"/>
                <a:cs typeface="Times New Roman"/>
                <a:sym typeface="Times New Roman"/>
              </a:rPr>
              <a:t>Recognize that EHS is the leading preventable cause of death among high school athletes. </a:t>
            </a:r>
            <a:endParaRPr/>
          </a:p>
          <a:p>
            <a:pPr indent="-228600" lvl="1" marL="685800" rtl="0" algn="l">
              <a:lnSpc>
                <a:spcPct val="110000"/>
              </a:lnSpc>
              <a:spcBef>
                <a:spcPts val="500"/>
              </a:spcBef>
              <a:spcAft>
                <a:spcPts val="0"/>
              </a:spcAft>
              <a:buClr>
                <a:srgbClr val="000CA0"/>
              </a:buClr>
              <a:buSzPts val="1480"/>
              <a:buFont typeface="Arial"/>
              <a:buChar char="•"/>
            </a:pPr>
            <a:r>
              <a:rPr lang="en-US" sz="1480">
                <a:solidFill>
                  <a:srgbClr val="000CA0"/>
                </a:solidFill>
                <a:latin typeface="Times New Roman"/>
                <a:ea typeface="Times New Roman"/>
                <a:cs typeface="Times New Roman"/>
                <a:sym typeface="Times New Roman"/>
              </a:rPr>
              <a:t>Know the importance of a formal pre-season heat acclimatization plan. </a:t>
            </a:r>
            <a:endParaRPr/>
          </a:p>
          <a:p>
            <a:pPr indent="-228600" lvl="1" marL="685800" rtl="0" algn="l">
              <a:lnSpc>
                <a:spcPct val="110000"/>
              </a:lnSpc>
              <a:spcBef>
                <a:spcPts val="500"/>
              </a:spcBef>
              <a:spcAft>
                <a:spcPts val="0"/>
              </a:spcAft>
              <a:buClr>
                <a:srgbClr val="000CA0"/>
              </a:buClr>
              <a:buSzPts val="1480"/>
              <a:buFont typeface="Arial"/>
              <a:buChar char="•"/>
            </a:pPr>
            <a:r>
              <a:rPr lang="en-US" sz="1480">
                <a:solidFill>
                  <a:srgbClr val="000CA0"/>
                </a:solidFill>
                <a:latin typeface="Times New Roman"/>
                <a:ea typeface="Times New Roman"/>
                <a:cs typeface="Times New Roman"/>
                <a:sym typeface="Times New Roman"/>
              </a:rPr>
              <a:t>Know the importance of having and implementing a specific hydration plan, keeping your athletes well-hydrated, and encouraging and providing ample opportunities for regular fluid replacement. </a:t>
            </a:r>
            <a:endParaRPr/>
          </a:p>
          <a:p>
            <a:pPr indent="-228600" lvl="1" marL="685800" rtl="0" algn="l">
              <a:lnSpc>
                <a:spcPct val="110000"/>
              </a:lnSpc>
              <a:spcBef>
                <a:spcPts val="500"/>
              </a:spcBef>
              <a:spcAft>
                <a:spcPts val="0"/>
              </a:spcAft>
              <a:buClr>
                <a:srgbClr val="000CA0"/>
              </a:buClr>
              <a:buSzPts val="1480"/>
              <a:buFont typeface="Arial"/>
              <a:buChar char="•"/>
            </a:pPr>
            <a:r>
              <a:rPr lang="en-US" sz="1480">
                <a:solidFill>
                  <a:srgbClr val="000CA0"/>
                </a:solidFill>
                <a:latin typeface="Times New Roman"/>
                <a:ea typeface="Times New Roman"/>
                <a:cs typeface="Times New Roman"/>
                <a:sym typeface="Times New Roman"/>
              </a:rPr>
              <a:t>Know the importance of appropriately modifying activities in relation to the environmental heat stress and contributing individual risk factors (e.g., illness, obesity) to keep your athletes safe and performing well. </a:t>
            </a:r>
            <a:endParaRPr/>
          </a:p>
          <a:p>
            <a:pPr indent="-228600" lvl="1" marL="685800" rtl="0" algn="l">
              <a:lnSpc>
                <a:spcPct val="110000"/>
              </a:lnSpc>
              <a:spcBef>
                <a:spcPts val="500"/>
              </a:spcBef>
              <a:spcAft>
                <a:spcPts val="0"/>
              </a:spcAft>
              <a:buClr>
                <a:srgbClr val="000CA0"/>
              </a:buClr>
              <a:buSzPts val="1480"/>
              <a:buFont typeface="Arial"/>
              <a:buChar char="•"/>
            </a:pPr>
            <a:r>
              <a:rPr lang="en-US" sz="1480">
                <a:solidFill>
                  <a:srgbClr val="000CA0"/>
                </a:solidFill>
                <a:latin typeface="Times New Roman"/>
                <a:ea typeface="Times New Roman"/>
                <a:cs typeface="Times New Roman"/>
                <a:sym typeface="Times New Roman"/>
              </a:rPr>
              <a:t>Know the importance for all members of the coaching staff to closely monitor all athletes during practice and training in the heat, and recognize the signs and symptoms of developing heat illnesses. </a:t>
            </a:r>
            <a:endParaRPr/>
          </a:p>
          <a:p>
            <a:pPr indent="-228600" lvl="1" marL="685800" rtl="0" algn="l">
              <a:lnSpc>
                <a:spcPct val="110000"/>
              </a:lnSpc>
              <a:spcBef>
                <a:spcPts val="500"/>
              </a:spcBef>
              <a:spcAft>
                <a:spcPts val="0"/>
              </a:spcAft>
              <a:buClr>
                <a:srgbClr val="000CA0"/>
              </a:buClr>
              <a:buSzPts val="1480"/>
              <a:buFont typeface="Arial"/>
              <a:buChar char="•"/>
            </a:pPr>
            <a:r>
              <a:rPr lang="en-US" sz="1480">
                <a:solidFill>
                  <a:srgbClr val="000CA0"/>
                </a:solidFill>
                <a:latin typeface="Times New Roman"/>
                <a:ea typeface="Times New Roman"/>
                <a:cs typeface="Times New Roman"/>
                <a:sym typeface="Times New Roman"/>
              </a:rPr>
              <a:t>Know the importance of, and resources for, establishing an emergency action plan and promptly implementing it in case of suspected EHS or other medical emergency. </a:t>
            </a:r>
            <a:endParaRPr/>
          </a:p>
          <a:p>
            <a:pPr indent="0" lvl="0" marL="0" rtl="0" algn="l">
              <a:lnSpc>
                <a:spcPct val="90000"/>
              </a:lnSpc>
              <a:spcBef>
                <a:spcPts val="1000"/>
              </a:spcBef>
              <a:spcAft>
                <a:spcPts val="0"/>
              </a:spcAft>
              <a:buClr>
                <a:schemeClr val="lt1"/>
              </a:buClr>
              <a:buSzPts val="1480"/>
              <a:buFont typeface="Century Gothic"/>
              <a:buNone/>
            </a:pPr>
            <a:r>
              <a:t/>
            </a:r>
            <a:endParaRPr sz="1480">
              <a:latin typeface="Arial"/>
              <a:ea typeface="Arial"/>
              <a:cs typeface="Arial"/>
              <a:sym typeface="Arial"/>
            </a:endParaRPr>
          </a:p>
        </p:txBody>
      </p:sp>
      <p:pic>
        <p:nvPicPr>
          <p:cNvPr descr="UILTraditional_No bkgrd.psd" id="330" name="Google Shape;330;p42"/>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5" name="Shape 335"/>
        <p:cNvGrpSpPr/>
        <p:nvPr/>
      </p:nvGrpSpPr>
      <p:grpSpPr>
        <a:xfrm>
          <a:off x="0" y="0"/>
          <a:ext cx="0" cy="0"/>
          <a:chOff x="0" y="0"/>
          <a:chExt cx="0" cy="0"/>
        </a:xfrm>
      </p:grpSpPr>
      <p:sp>
        <p:nvSpPr>
          <p:cNvPr id="336" name="Google Shape;336;p43"/>
          <p:cNvSpPr txBox="1"/>
          <p:nvPr>
            <p:ph type="title"/>
          </p:nvPr>
        </p:nvSpPr>
        <p:spPr>
          <a:xfrm>
            <a:off x="152400" y="457200"/>
            <a:ext cx="8839200" cy="457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FUNDAMENTALS OF A HEAT ACCLIMATIZATION </a:t>
            </a:r>
            <a:endParaRPr sz="3400" u="sng">
              <a:solidFill>
                <a:srgbClr val="000CA0"/>
              </a:solidFill>
              <a:latin typeface="Times New Roman"/>
              <a:ea typeface="Times New Roman"/>
              <a:cs typeface="Times New Roman"/>
              <a:sym typeface="Times New Roman"/>
            </a:endParaRPr>
          </a:p>
        </p:txBody>
      </p:sp>
      <p:sp>
        <p:nvSpPr>
          <p:cNvPr id="337" name="Google Shape;337;p43"/>
          <p:cNvSpPr txBox="1"/>
          <p:nvPr>
            <p:ph idx="1" type="body"/>
          </p:nvPr>
        </p:nvSpPr>
        <p:spPr>
          <a:xfrm>
            <a:off x="152400" y="1371600"/>
            <a:ext cx="8839200" cy="52578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0CA0"/>
              </a:buClr>
              <a:buSzPts val="1700"/>
              <a:buFont typeface="Arial"/>
              <a:buChar char="•"/>
            </a:pPr>
            <a:r>
              <a:rPr lang="en-US" sz="1700">
                <a:solidFill>
                  <a:srgbClr val="000CA0"/>
                </a:solidFill>
                <a:latin typeface="Times New Roman"/>
                <a:ea typeface="Times New Roman"/>
                <a:cs typeface="Times New Roman"/>
                <a:sym typeface="Times New Roman"/>
              </a:rPr>
              <a:t>Physical exertion and training activities should begin slowly and continue progressively. An athlete cannot be “conditioned” in a period of only two to three weeks. </a:t>
            </a:r>
            <a:endParaRPr/>
          </a:p>
          <a:p>
            <a:pPr indent="-228600" lvl="0" marL="228600" rtl="0" algn="l">
              <a:lnSpc>
                <a:spcPct val="100000"/>
              </a:lnSpc>
              <a:spcBef>
                <a:spcPts val="1000"/>
              </a:spcBef>
              <a:spcAft>
                <a:spcPts val="0"/>
              </a:spcAft>
              <a:buClr>
                <a:srgbClr val="000CA0"/>
              </a:buClr>
              <a:buSzPts val="1700"/>
              <a:buFont typeface="Arial"/>
              <a:buChar char="•"/>
            </a:pPr>
            <a:r>
              <a:rPr lang="en-US" sz="1700">
                <a:solidFill>
                  <a:srgbClr val="000CA0"/>
                </a:solidFill>
                <a:latin typeface="Times New Roman"/>
                <a:ea typeface="Times New Roman"/>
                <a:cs typeface="Times New Roman"/>
                <a:sym typeface="Times New Roman"/>
              </a:rPr>
              <a:t>Keep each athlete’s individual level of conditioning and medical status in mind and adjust activity accordingly. These factors directly affect exertional heat illness risk. </a:t>
            </a:r>
            <a:endParaRPr/>
          </a:p>
          <a:p>
            <a:pPr indent="-228600" lvl="0" marL="228600" rtl="0" algn="l">
              <a:lnSpc>
                <a:spcPct val="100000"/>
              </a:lnSpc>
              <a:spcBef>
                <a:spcPts val="1000"/>
              </a:spcBef>
              <a:spcAft>
                <a:spcPts val="0"/>
              </a:spcAft>
              <a:buClr>
                <a:srgbClr val="000CA0"/>
              </a:buClr>
              <a:buSzPts val="1700"/>
              <a:buFont typeface="Arial"/>
              <a:buChar char="•"/>
            </a:pPr>
            <a:r>
              <a:rPr lang="en-US" sz="1700">
                <a:solidFill>
                  <a:srgbClr val="000CA0"/>
                </a:solidFill>
                <a:latin typeface="Times New Roman"/>
                <a:ea typeface="Times New Roman"/>
                <a:cs typeface="Times New Roman"/>
                <a:sym typeface="Times New Roman"/>
              </a:rPr>
              <a:t>Adjust intensity (lower) and rest breaks (increase frequency/duration), and consider reducing uniform and protective equipment, while being sure to monitor all players more closely as conditions are increasingly warm/humid, especially if there is a change in weather from the previous few days. </a:t>
            </a:r>
            <a:endParaRPr/>
          </a:p>
          <a:p>
            <a:pPr indent="-228600" lvl="0" marL="228600" rtl="0" algn="l">
              <a:lnSpc>
                <a:spcPct val="100000"/>
              </a:lnSpc>
              <a:spcBef>
                <a:spcPts val="1000"/>
              </a:spcBef>
              <a:spcAft>
                <a:spcPts val="0"/>
              </a:spcAft>
              <a:buClr>
                <a:srgbClr val="000CA0"/>
              </a:buClr>
              <a:buSzPts val="1700"/>
              <a:buFont typeface="Arial"/>
              <a:buChar char="•"/>
            </a:pPr>
            <a:r>
              <a:rPr lang="en-US" sz="1700">
                <a:solidFill>
                  <a:srgbClr val="000CA0"/>
                </a:solidFill>
                <a:latin typeface="Times New Roman"/>
                <a:ea typeface="Times New Roman"/>
                <a:cs typeface="Times New Roman"/>
                <a:sym typeface="Times New Roman"/>
              </a:rPr>
              <a:t>Athletes must begin practices and training activities adequately hydrated. </a:t>
            </a:r>
            <a:endParaRPr/>
          </a:p>
          <a:p>
            <a:pPr indent="-228600" lvl="0" marL="228600" rtl="0" algn="l">
              <a:lnSpc>
                <a:spcPct val="100000"/>
              </a:lnSpc>
              <a:spcBef>
                <a:spcPts val="1000"/>
              </a:spcBef>
              <a:spcAft>
                <a:spcPts val="0"/>
              </a:spcAft>
              <a:buClr>
                <a:srgbClr val="000CA0"/>
              </a:buClr>
              <a:buSzPts val="1700"/>
              <a:buFont typeface="Arial"/>
              <a:buChar char="•"/>
            </a:pPr>
            <a:r>
              <a:rPr lang="en-US" sz="1700">
                <a:solidFill>
                  <a:srgbClr val="000CA0"/>
                </a:solidFill>
                <a:latin typeface="Times New Roman"/>
                <a:ea typeface="Times New Roman"/>
                <a:cs typeface="Times New Roman"/>
                <a:sym typeface="Times New Roman"/>
              </a:rPr>
              <a:t>Recognize early signs of distress and developing exertional heat illness, and promptly adjust activity and treat appropriately. First aid should not be delayed! </a:t>
            </a:r>
            <a:endParaRPr/>
          </a:p>
          <a:p>
            <a:pPr indent="-228600" lvl="0" marL="228600" rtl="0" algn="l">
              <a:lnSpc>
                <a:spcPct val="100000"/>
              </a:lnSpc>
              <a:spcBef>
                <a:spcPts val="1000"/>
              </a:spcBef>
              <a:spcAft>
                <a:spcPts val="0"/>
              </a:spcAft>
              <a:buClr>
                <a:srgbClr val="000CA0"/>
              </a:buClr>
              <a:buSzPts val="1700"/>
              <a:buFont typeface="Arial"/>
              <a:buChar char="•"/>
            </a:pPr>
            <a:r>
              <a:rPr lang="en-US" sz="1700">
                <a:solidFill>
                  <a:srgbClr val="000CA0"/>
                </a:solidFill>
                <a:latin typeface="Times New Roman"/>
                <a:ea typeface="Times New Roman"/>
                <a:cs typeface="Times New Roman"/>
                <a:sym typeface="Times New Roman"/>
              </a:rPr>
              <a:t>Recognize more serious signs of exertional heat illness (clumsiness, stumbling, collapse, obvious behavioral changes and/or other central nervous system problems), immediately stop activity and promptly seek medical attention by activating the Emergency Medical System. On-site rapid cooling should begin immediately. </a:t>
            </a:r>
            <a:endParaRPr/>
          </a:p>
          <a:p>
            <a:pPr indent="-228600" lvl="0" marL="228600" rtl="0" algn="l">
              <a:lnSpc>
                <a:spcPct val="100000"/>
              </a:lnSpc>
              <a:spcBef>
                <a:spcPts val="1000"/>
              </a:spcBef>
              <a:spcAft>
                <a:spcPts val="0"/>
              </a:spcAft>
              <a:buClr>
                <a:srgbClr val="000CA0"/>
              </a:buClr>
              <a:buSzPts val="1700"/>
              <a:buFont typeface="Arial"/>
              <a:buChar char="•"/>
            </a:pPr>
            <a:r>
              <a:rPr lang="en-US" sz="1700">
                <a:solidFill>
                  <a:srgbClr val="000CA0"/>
                </a:solidFill>
                <a:latin typeface="Times New Roman"/>
                <a:ea typeface="Times New Roman"/>
                <a:cs typeface="Times New Roman"/>
                <a:sym typeface="Times New Roman"/>
              </a:rPr>
              <a:t>An Emergency Action Plan with clearly defined written and practiced protocols should be developed and in place ahead of time. </a:t>
            </a:r>
            <a:endParaRPr/>
          </a:p>
        </p:txBody>
      </p:sp>
      <p:pic>
        <p:nvPicPr>
          <p:cNvPr descr="UILTraditional_No bkgrd.psd" id="338" name="Google Shape;338;p43"/>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3" name="Shape 343"/>
        <p:cNvGrpSpPr/>
        <p:nvPr/>
      </p:nvGrpSpPr>
      <p:grpSpPr>
        <a:xfrm>
          <a:off x="0" y="0"/>
          <a:ext cx="0" cy="0"/>
          <a:chOff x="0" y="0"/>
          <a:chExt cx="0" cy="0"/>
        </a:xfrm>
      </p:grpSpPr>
      <p:sp>
        <p:nvSpPr>
          <p:cNvPr id="344" name="Google Shape;344;p44"/>
          <p:cNvSpPr txBox="1"/>
          <p:nvPr>
            <p:ph type="title"/>
          </p:nvPr>
        </p:nvSpPr>
        <p:spPr>
          <a:xfrm>
            <a:off x="152400" y="304800"/>
            <a:ext cx="8839200" cy="685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HYDRATION TIPS AND FLUID GUIDELINES </a:t>
            </a:r>
            <a:endParaRPr sz="3400" u="sng">
              <a:solidFill>
                <a:srgbClr val="000CA0"/>
              </a:solidFill>
              <a:latin typeface="Times New Roman"/>
              <a:ea typeface="Times New Roman"/>
              <a:cs typeface="Times New Roman"/>
              <a:sym typeface="Times New Roman"/>
            </a:endParaRPr>
          </a:p>
        </p:txBody>
      </p:sp>
      <p:sp>
        <p:nvSpPr>
          <p:cNvPr id="345" name="Google Shape;345;p44"/>
          <p:cNvSpPr txBox="1"/>
          <p:nvPr>
            <p:ph idx="1" type="body"/>
          </p:nvPr>
        </p:nvSpPr>
        <p:spPr>
          <a:xfrm>
            <a:off x="152400" y="1447800"/>
            <a:ext cx="8839200" cy="5181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Many athletes do not voluntarily drink enough water to prevent significant dehydration during physical activity. </a:t>
            </a:r>
            <a:endParaRPr/>
          </a:p>
          <a:p>
            <a:pPr indent="0" lvl="0" marL="0" rtl="0" algn="l">
              <a:lnSpc>
                <a:spcPct val="11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Drink regularly throughout all physical activities. An athlete cannot always rely on his or her sense of thirst to sufficiently maintain proper hydration. </a:t>
            </a:r>
            <a:endParaRPr/>
          </a:p>
          <a:p>
            <a:pPr indent="0" lvl="0" marL="0" rtl="0" algn="l">
              <a:lnSpc>
                <a:spcPct val="110000"/>
              </a:lnSpc>
              <a:spcBef>
                <a:spcPts val="100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Drink before, during, and after practices and games. For example: </a:t>
            </a:r>
            <a:endParaRPr/>
          </a:p>
          <a:p>
            <a:pPr indent="-228600" lvl="1" marL="685800" rtl="0" algn="l">
              <a:lnSpc>
                <a:spcPct val="110000"/>
              </a:lnSpc>
              <a:spcBef>
                <a:spcPts val="500"/>
              </a:spcBef>
              <a:spcAft>
                <a:spcPts val="0"/>
              </a:spcAft>
              <a:buClr>
                <a:srgbClr val="000CA0"/>
              </a:buClr>
              <a:buSzPts val="2000"/>
              <a:buFont typeface="Arial"/>
              <a:buChar char="•"/>
            </a:pPr>
            <a:r>
              <a:rPr lang="en-US">
                <a:solidFill>
                  <a:srgbClr val="000CA0"/>
                </a:solidFill>
                <a:latin typeface="Times New Roman"/>
                <a:ea typeface="Times New Roman"/>
                <a:cs typeface="Times New Roman"/>
                <a:sym typeface="Times New Roman"/>
              </a:rPr>
              <a:t>Drink 16 ounces of fluid 2 hours before physical activity. </a:t>
            </a:r>
            <a:endParaRPr/>
          </a:p>
          <a:p>
            <a:pPr indent="-228600" lvl="1" marL="685800" rtl="0" algn="l">
              <a:lnSpc>
                <a:spcPct val="110000"/>
              </a:lnSpc>
              <a:spcBef>
                <a:spcPts val="500"/>
              </a:spcBef>
              <a:spcAft>
                <a:spcPts val="0"/>
              </a:spcAft>
              <a:buClr>
                <a:srgbClr val="000CA0"/>
              </a:buClr>
              <a:buSzPts val="2000"/>
              <a:buFont typeface="Arial"/>
              <a:buChar char="•"/>
            </a:pPr>
            <a:r>
              <a:rPr lang="en-US">
                <a:solidFill>
                  <a:srgbClr val="000CA0"/>
                </a:solidFill>
                <a:latin typeface="Times New Roman"/>
                <a:ea typeface="Times New Roman"/>
                <a:cs typeface="Times New Roman"/>
                <a:sym typeface="Times New Roman"/>
              </a:rPr>
              <a:t>Drink another 8 to 16 ounces 15 minutes before physical activity. </a:t>
            </a:r>
            <a:endParaRPr/>
          </a:p>
          <a:p>
            <a:pPr indent="-228600" lvl="1" marL="685800" rtl="0" algn="l">
              <a:lnSpc>
                <a:spcPct val="110000"/>
              </a:lnSpc>
              <a:spcBef>
                <a:spcPts val="500"/>
              </a:spcBef>
              <a:spcAft>
                <a:spcPts val="0"/>
              </a:spcAft>
              <a:buClr>
                <a:srgbClr val="000CA0"/>
              </a:buClr>
              <a:buSzPts val="2000"/>
              <a:buFont typeface="Arial"/>
              <a:buChar char="•"/>
            </a:pPr>
            <a:r>
              <a:rPr lang="en-US">
                <a:solidFill>
                  <a:srgbClr val="000CA0"/>
                </a:solidFill>
                <a:latin typeface="Times New Roman"/>
                <a:ea typeface="Times New Roman"/>
                <a:cs typeface="Times New Roman"/>
                <a:sym typeface="Times New Roman"/>
              </a:rPr>
              <a:t>During physical activity, drink 4 to 8 ounces of fluid every 15 to 20 minutes (some athletes who sweat considerably can safely tolerate up to 48 ounces per hour). </a:t>
            </a:r>
            <a:endParaRPr/>
          </a:p>
          <a:p>
            <a:pPr indent="-228600" lvl="1" marL="685800" rtl="0" algn="l">
              <a:lnSpc>
                <a:spcPct val="110000"/>
              </a:lnSpc>
              <a:spcBef>
                <a:spcPts val="500"/>
              </a:spcBef>
              <a:spcAft>
                <a:spcPts val="0"/>
              </a:spcAft>
              <a:buClr>
                <a:srgbClr val="000CA0"/>
              </a:buClr>
              <a:buSzPts val="2000"/>
              <a:buFont typeface="Arial"/>
              <a:buChar char="•"/>
            </a:pPr>
            <a:r>
              <a:rPr lang="en-US">
                <a:solidFill>
                  <a:srgbClr val="000CA0"/>
                </a:solidFill>
                <a:latin typeface="Times New Roman"/>
                <a:ea typeface="Times New Roman"/>
                <a:cs typeface="Times New Roman"/>
                <a:sym typeface="Times New Roman"/>
              </a:rPr>
              <a:t>After physical activity, drink 16 to 20 ounces of fluid for every pound lost during physical activity to achieve normal hydration status before the next practice or competition. </a:t>
            </a:r>
            <a:endParaRPr/>
          </a:p>
        </p:txBody>
      </p:sp>
      <p:pic>
        <p:nvPicPr>
          <p:cNvPr descr="UILTraditional_No bkgrd.psd" id="346" name="Google Shape;346;p44"/>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1" name="Shape 351"/>
        <p:cNvGrpSpPr/>
        <p:nvPr/>
      </p:nvGrpSpPr>
      <p:grpSpPr>
        <a:xfrm>
          <a:off x="0" y="0"/>
          <a:ext cx="0" cy="0"/>
          <a:chOff x="0" y="0"/>
          <a:chExt cx="0" cy="0"/>
        </a:xfrm>
      </p:grpSpPr>
      <p:sp>
        <p:nvSpPr>
          <p:cNvPr id="352" name="Google Shape;352;p45"/>
          <p:cNvSpPr txBox="1"/>
          <p:nvPr>
            <p:ph type="title"/>
          </p:nvPr>
        </p:nvSpPr>
        <p:spPr>
          <a:xfrm>
            <a:off x="152400" y="152400"/>
            <a:ext cx="8839200" cy="990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RECOMMENDATIONS FOR HYDRATION</a:t>
            </a:r>
            <a:endParaRPr sz="3400" u="sng">
              <a:solidFill>
                <a:srgbClr val="000CA0"/>
              </a:solidFill>
              <a:latin typeface="Times New Roman"/>
              <a:ea typeface="Times New Roman"/>
              <a:cs typeface="Times New Roman"/>
              <a:sym typeface="Times New Roman"/>
            </a:endParaRPr>
          </a:p>
        </p:txBody>
      </p:sp>
      <p:sp>
        <p:nvSpPr>
          <p:cNvPr id="353" name="Google Shape;353;p45"/>
          <p:cNvSpPr txBox="1"/>
          <p:nvPr>
            <p:ph idx="1" type="body"/>
          </p:nvPr>
        </p:nvSpPr>
        <p:spPr>
          <a:xfrm>
            <a:off x="228600" y="1371600"/>
            <a:ext cx="8763000" cy="52578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000"/>
              <a:buFont typeface="Times New Roman"/>
              <a:buNone/>
            </a:pPr>
            <a:r>
              <a:rPr b="1" lang="en-US" sz="2000" u="sng">
                <a:solidFill>
                  <a:srgbClr val="FF0000"/>
                </a:solidFill>
                <a:latin typeface="Times New Roman"/>
                <a:ea typeface="Times New Roman"/>
                <a:cs typeface="Times New Roman"/>
                <a:sym typeface="Times New Roman"/>
              </a:rPr>
              <a:t>WHAT NOT TO DRINK DURING EXERCISE</a:t>
            </a:r>
            <a:endParaRPr/>
          </a:p>
          <a:p>
            <a:pPr indent="0" lvl="0" marL="0" rtl="0" algn="l">
              <a:lnSpc>
                <a:spcPct val="10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Fruit juices with greater than 8 percent carbohydrate content and carbonated soda can both result in a bloated feeling and abdominal cramping. </a:t>
            </a:r>
            <a:endParaRPr/>
          </a:p>
          <a:p>
            <a:pPr indent="0" lvl="0" marL="0" rtl="0" algn="l">
              <a:lnSpc>
                <a:spcPct val="10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Athletes should be aware that nutritional supplements are not limited to pills and powders as many of the new “energy” drinks contain stimulants such as caffeine and/or ephedrine. </a:t>
            </a:r>
            <a:endParaRPr/>
          </a:p>
          <a:p>
            <a:pPr indent="-228600" lvl="1" marL="685800" rtl="0" algn="l">
              <a:lnSpc>
                <a:spcPct val="100000"/>
              </a:lnSpc>
              <a:spcBef>
                <a:spcPts val="500"/>
              </a:spcBef>
              <a:spcAft>
                <a:spcPts val="0"/>
              </a:spcAft>
              <a:buClr>
                <a:srgbClr val="000CA0"/>
              </a:buClr>
              <a:buSzPts val="1800"/>
              <a:buFont typeface="Arial"/>
              <a:buChar char="•"/>
            </a:pPr>
            <a:r>
              <a:rPr lang="en-US" sz="1800">
                <a:solidFill>
                  <a:srgbClr val="000CA0"/>
                </a:solidFill>
                <a:latin typeface="Times New Roman"/>
                <a:ea typeface="Times New Roman"/>
                <a:cs typeface="Times New Roman"/>
                <a:sym typeface="Times New Roman"/>
              </a:rPr>
              <a:t>These stimulants may increase the risk of heat illness and/or heart problems with exercise. They can also cause anxiety, jitteriness, nausea, and upset stomach or diarrhea. </a:t>
            </a:r>
            <a:endParaRPr/>
          </a:p>
          <a:p>
            <a:pPr indent="-228600" lvl="1" marL="685800" rtl="0" algn="l">
              <a:lnSpc>
                <a:spcPct val="100000"/>
              </a:lnSpc>
              <a:spcBef>
                <a:spcPts val="500"/>
              </a:spcBef>
              <a:spcAft>
                <a:spcPts val="0"/>
              </a:spcAft>
              <a:buClr>
                <a:srgbClr val="000CA0"/>
              </a:buClr>
              <a:buSzPts val="1800"/>
              <a:buFont typeface="Arial"/>
              <a:buChar char="•"/>
            </a:pPr>
            <a:r>
              <a:rPr lang="en-US" sz="1800">
                <a:solidFill>
                  <a:srgbClr val="000CA0"/>
                </a:solidFill>
                <a:latin typeface="Times New Roman"/>
                <a:ea typeface="Times New Roman"/>
                <a:cs typeface="Times New Roman"/>
                <a:sym typeface="Times New Roman"/>
              </a:rPr>
              <a:t>Many of these drinks are being produced by traditional water, soft drink and sports drink companies which can cause confusion in the sports community. As is true with other forms of supplements, these "power drinks”, “energy drinks”, or “fluid supplements" are not regulated by the FDA. Thus, the purity and accuracy of contents on the label is not guaranteed. </a:t>
            </a:r>
            <a:endParaRPr/>
          </a:p>
          <a:p>
            <a:pPr indent="-228600" lvl="1" marL="685800" rtl="0" algn="l">
              <a:lnSpc>
                <a:spcPct val="100000"/>
              </a:lnSpc>
              <a:spcBef>
                <a:spcPts val="500"/>
              </a:spcBef>
              <a:spcAft>
                <a:spcPts val="0"/>
              </a:spcAft>
              <a:buClr>
                <a:srgbClr val="000CA0"/>
              </a:buClr>
              <a:buSzPts val="1800"/>
              <a:buFont typeface="Arial"/>
              <a:buChar char="•"/>
            </a:pPr>
            <a:r>
              <a:rPr lang="en-US" sz="1800">
                <a:solidFill>
                  <a:srgbClr val="000CA0"/>
                </a:solidFill>
                <a:latin typeface="Times New Roman"/>
                <a:ea typeface="Times New Roman"/>
                <a:cs typeface="Times New Roman"/>
                <a:sym typeface="Times New Roman"/>
              </a:rPr>
              <a:t>Many of these beverages which claim to increase power, energy, and endurance, among other claims, may have additional ingredients that are not listed. Such ingredients may be harmful and may be banned by governing bodies like the NCAA, USOC, or individual state athletic associations. </a:t>
            </a:r>
            <a:endParaRPr/>
          </a:p>
        </p:txBody>
      </p:sp>
      <p:pic>
        <p:nvPicPr>
          <p:cNvPr descr="UILTraditional_No bkgrd.psd" id="354" name="Google Shape;354;p45"/>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9" name="Shape 359"/>
        <p:cNvGrpSpPr/>
        <p:nvPr/>
      </p:nvGrpSpPr>
      <p:grpSpPr>
        <a:xfrm>
          <a:off x="0" y="0"/>
          <a:ext cx="0" cy="0"/>
          <a:chOff x="0" y="0"/>
          <a:chExt cx="0" cy="0"/>
        </a:xfrm>
      </p:grpSpPr>
      <p:sp>
        <p:nvSpPr>
          <p:cNvPr id="360" name="Google Shape;360;p46"/>
          <p:cNvSpPr txBox="1"/>
          <p:nvPr>
            <p:ph type="title"/>
          </p:nvPr>
        </p:nvSpPr>
        <p:spPr>
          <a:xfrm>
            <a:off x="152400" y="304800"/>
            <a:ext cx="8839200" cy="762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RECOMMENDATIONS FOR HYDRATION</a:t>
            </a:r>
            <a:endParaRPr sz="3400" u="sng">
              <a:solidFill>
                <a:srgbClr val="000CA0"/>
              </a:solidFill>
              <a:latin typeface="Times New Roman"/>
              <a:ea typeface="Times New Roman"/>
              <a:cs typeface="Times New Roman"/>
              <a:sym typeface="Times New Roman"/>
            </a:endParaRPr>
          </a:p>
        </p:txBody>
      </p:sp>
      <p:sp>
        <p:nvSpPr>
          <p:cNvPr id="361" name="Google Shape;361;p46"/>
          <p:cNvSpPr txBox="1"/>
          <p:nvPr>
            <p:ph idx="1" type="body"/>
          </p:nvPr>
        </p:nvSpPr>
        <p:spPr>
          <a:xfrm>
            <a:off x="228600" y="1447800"/>
            <a:ext cx="8686800" cy="52578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000"/>
              <a:buFont typeface="Times New Roman"/>
              <a:buNone/>
            </a:pPr>
            <a:r>
              <a:rPr b="1" lang="en-US" sz="2000" u="sng">
                <a:solidFill>
                  <a:srgbClr val="FF0000"/>
                </a:solidFill>
                <a:latin typeface="Times New Roman"/>
                <a:ea typeface="Times New Roman"/>
                <a:cs typeface="Times New Roman"/>
                <a:sym typeface="Times New Roman"/>
              </a:rPr>
              <a:t>WHAT TO DRINK DURING EXERCISE</a:t>
            </a:r>
            <a:endParaRPr/>
          </a:p>
          <a:p>
            <a:pPr indent="0" lvl="0" marL="0" rtl="0" algn="l">
              <a:lnSpc>
                <a:spcPct val="10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For most exercising athletes, water is appropriate and sufficient for pre-hydration and rehydration. Water is quickly absorbed, well-tolerated, an excellent thirst quencher and cost-effective. </a:t>
            </a:r>
            <a:endParaRPr/>
          </a:p>
          <a:p>
            <a:pPr indent="0" lvl="0" marL="0" rtl="0" algn="l">
              <a:lnSpc>
                <a:spcPct val="10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Traditional sports drinks with an appropriate carbohydrate and sodium formulation may provide additional benefit in the following general situations: </a:t>
            </a:r>
            <a:endParaRPr/>
          </a:p>
          <a:p>
            <a:pPr indent="-228600" lvl="1" marL="685800" rtl="0" algn="l">
              <a:lnSpc>
                <a:spcPct val="100000"/>
              </a:lnSpc>
              <a:spcBef>
                <a:spcPts val="500"/>
              </a:spcBef>
              <a:spcAft>
                <a:spcPts val="0"/>
              </a:spcAft>
              <a:buClr>
                <a:srgbClr val="000CA0"/>
              </a:buClr>
              <a:buSzPts val="1400"/>
              <a:buFont typeface="Arial"/>
              <a:buChar char="•"/>
            </a:pPr>
            <a:r>
              <a:rPr lang="en-US" sz="1400">
                <a:solidFill>
                  <a:srgbClr val="000CA0"/>
                </a:solidFill>
                <a:latin typeface="Times New Roman"/>
                <a:ea typeface="Times New Roman"/>
                <a:cs typeface="Times New Roman"/>
                <a:sym typeface="Times New Roman"/>
              </a:rPr>
              <a:t>Prolonged continuous or intermittent activity of greater than 45 minutes </a:t>
            </a:r>
            <a:endParaRPr/>
          </a:p>
          <a:p>
            <a:pPr indent="-228600" lvl="1" marL="685800" rtl="0" algn="l">
              <a:lnSpc>
                <a:spcPct val="100000"/>
              </a:lnSpc>
              <a:spcBef>
                <a:spcPts val="500"/>
              </a:spcBef>
              <a:spcAft>
                <a:spcPts val="0"/>
              </a:spcAft>
              <a:buClr>
                <a:srgbClr val="000CA0"/>
              </a:buClr>
              <a:buSzPts val="1400"/>
              <a:buFont typeface="Arial"/>
              <a:buChar char="•"/>
            </a:pPr>
            <a:r>
              <a:rPr lang="en-US" sz="1400">
                <a:solidFill>
                  <a:srgbClr val="000CA0"/>
                </a:solidFill>
                <a:latin typeface="Times New Roman"/>
                <a:ea typeface="Times New Roman"/>
                <a:cs typeface="Times New Roman"/>
                <a:sym typeface="Times New Roman"/>
              </a:rPr>
              <a:t>Intense, continuous or repeated exertion </a:t>
            </a:r>
            <a:endParaRPr/>
          </a:p>
          <a:p>
            <a:pPr indent="-228600" lvl="1" marL="685800" rtl="0" algn="l">
              <a:lnSpc>
                <a:spcPct val="100000"/>
              </a:lnSpc>
              <a:spcBef>
                <a:spcPts val="500"/>
              </a:spcBef>
              <a:spcAft>
                <a:spcPts val="0"/>
              </a:spcAft>
              <a:buClr>
                <a:srgbClr val="000CA0"/>
              </a:buClr>
              <a:buSzPts val="1400"/>
              <a:buFont typeface="Arial"/>
              <a:buChar char="•"/>
            </a:pPr>
            <a:r>
              <a:rPr lang="en-US" sz="1400">
                <a:solidFill>
                  <a:srgbClr val="000CA0"/>
                </a:solidFill>
                <a:latin typeface="Times New Roman"/>
                <a:ea typeface="Times New Roman"/>
                <a:cs typeface="Times New Roman"/>
                <a:sym typeface="Times New Roman"/>
              </a:rPr>
              <a:t>Warm-to-hot and humid conditions </a:t>
            </a:r>
            <a:endParaRPr/>
          </a:p>
          <a:p>
            <a:pPr indent="0" lvl="0" marL="0" rtl="0" algn="l">
              <a:lnSpc>
                <a:spcPct val="10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Traditional sports drinks with an appropriate carbohydrate and sodium formulation may provide additional benefit for the following individual conditions: </a:t>
            </a:r>
            <a:endParaRPr/>
          </a:p>
          <a:p>
            <a:pPr indent="-228600" lvl="1" marL="685800" rtl="0" algn="l">
              <a:lnSpc>
                <a:spcPct val="100000"/>
              </a:lnSpc>
              <a:spcBef>
                <a:spcPts val="500"/>
              </a:spcBef>
              <a:spcAft>
                <a:spcPts val="0"/>
              </a:spcAft>
              <a:buClr>
                <a:srgbClr val="000CA0"/>
              </a:buClr>
              <a:buSzPts val="1400"/>
              <a:buFont typeface="Arial"/>
              <a:buChar char="•"/>
            </a:pPr>
            <a:r>
              <a:rPr lang="en-US" sz="1400">
                <a:solidFill>
                  <a:srgbClr val="000CA0"/>
                </a:solidFill>
                <a:latin typeface="Times New Roman"/>
                <a:ea typeface="Times New Roman"/>
                <a:cs typeface="Times New Roman"/>
                <a:sym typeface="Times New Roman"/>
              </a:rPr>
              <a:t>Poor hydration prior to participation </a:t>
            </a:r>
            <a:endParaRPr/>
          </a:p>
          <a:p>
            <a:pPr indent="-228600" lvl="1" marL="685800" rtl="0" algn="l">
              <a:lnSpc>
                <a:spcPct val="100000"/>
              </a:lnSpc>
              <a:spcBef>
                <a:spcPts val="500"/>
              </a:spcBef>
              <a:spcAft>
                <a:spcPts val="0"/>
              </a:spcAft>
              <a:buClr>
                <a:srgbClr val="000CA0"/>
              </a:buClr>
              <a:buSzPts val="1400"/>
              <a:buFont typeface="Arial"/>
              <a:buChar char="•"/>
            </a:pPr>
            <a:r>
              <a:rPr lang="en-US" sz="1400">
                <a:solidFill>
                  <a:srgbClr val="000CA0"/>
                </a:solidFill>
                <a:latin typeface="Times New Roman"/>
                <a:ea typeface="Times New Roman"/>
                <a:cs typeface="Times New Roman"/>
                <a:sym typeface="Times New Roman"/>
              </a:rPr>
              <a:t>A high sweat rate or “salty sweater” </a:t>
            </a:r>
            <a:endParaRPr/>
          </a:p>
          <a:p>
            <a:pPr indent="-228600" lvl="1" marL="685800" rtl="0" algn="l">
              <a:lnSpc>
                <a:spcPct val="100000"/>
              </a:lnSpc>
              <a:spcBef>
                <a:spcPts val="500"/>
              </a:spcBef>
              <a:spcAft>
                <a:spcPts val="0"/>
              </a:spcAft>
              <a:buClr>
                <a:srgbClr val="000CA0"/>
              </a:buClr>
              <a:buSzPts val="1400"/>
              <a:buFont typeface="Arial"/>
              <a:buChar char="•"/>
            </a:pPr>
            <a:r>
              <a:rPr lang="en-US" sz="1400">
                <a:solidFill>
                  <a:srgbClr val="000CA0"/>
                </a:solidFill>
                <a:latin typeface="Times New Roman"/>
                <a:ea typeface="Times New Roman"/>
                <a:cs typeface="Times New Roman"/>
                <a:sym typeface="Times New Roman"/>
              </a:rPr>
              <a:t>Poor caloric intake prior to participation </a:t>
            </a:r>
            <a:endParaRPr/>
          </a:p>
          <a:p>
            <a:pPr indent="-228600" lvl="1" marL="685800" rtl="0" algn="l">
              <a:lnSpc>
                <a:spcPct val="100000"/>
              </a:lnSpc>
              <a:spcBef>
                <a:spcPts val="500"/>
              </a:spcBef>
              <a:spcAft>
                <a:spcPts val="0"/>
              </a:spcAft>
              <a:buClr>
                <a:srgbClr val="000CA0"/>
              </a:buClr>
              <a:buSzPts val="1400"/>
              <a:buFont typeface="Arial"/>
              <a:buChar char="•"/>
            </a:pPr>
            <a:r>
              <a:rPr lang="en-US" sz="1400">
                <a:solidFill>
                  <a:srgbClr val="000CA0"/>
                </a:solidFill>
                <a:latin typeface="Times New Roman"/>
                <a:ea typeface="Times New Roman"/>
                <a:cs typeface="Times New Roman"/>
                <a:sym typeface="Times New Roman"/>
              </a:rPr>
              <a:t>Poor acclimatization to heat and humidity </a:t>
            </a:r>
            <a:endParaRPr/>
          </a:p>
          <a:p>
            <a:pPr indent="0" lvl="0" marL="0" rtl="0" algn="l">
              <a:lnSpc>
                <a:spcPct val="100000"/>
              </a:lnSpc>
              <a:spcBef>
                <a:spcPts val="1000"/>
              </a:spcBef>
              <a:spcAft>
                <a:spcPts val="0"/>
              </a:spcAft>
              <a:buClr>
                <a:srgbClr val="000CA0"/>
              </a:buClr>
              <a:buSzPts val="1400"/>
              <a:buFont typeface="Times New Roman"/>
              <a:buNone/>
            </a:pPr>
            <a:r>
              <a:rPr lang="en-US" sz="1400">
                <a:solidFill>
                  <a:srgbClr val="000CA0"/>
                </a:solidFill>
                <a:latin typeface="Times New Roman"/>
                <a:ea typeface="Times New Roman"/>
                <a:cs typeface="Times New Roman"/>
                <a:sym typeface="Times New Roman"/>
              </a:rPr>
              <a:t>A 6 to 8% carbohydrate formulation is the maximum that should be utilized in a sports drink. Any greater concentration will slow stomach emptying and potentially cause the athlete to feel bloated. An appropriate sodium concentration (0.4–1.2 grams per liter) will help with fluid retention and distribution and decrease the risk of exertional muscle cramping. </a:t>
            </a:r>
            <a:endParaRPr/>
          </a:p>
        </p:txBody>
      </p:sp>
      <p:pic>
        <p:nvPicPr>
          <p:cNvPr descr="UILTraditional_No bkgrd.psd" id="362" name="Google Shape;362;p46"/>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67" name="Shape 367"/>
        <p:cNvGrpSpPr/>
        <p:nvPr/>
      </p:nvGrpSpPr>
      <p:grpSpPr>
        <a:xfrm>
          <a:off x="0" y="0"/>
          <a:ext cx="0" cy="0"/>
          <a:chOff x="0" y="0"/>
          <a:chExt cx="0" cy="0"/>
        </a:xfrm>
      </p:grpSpPr>
      <p:sp>
        <p:nvSpPr>
          <p:cNvPr id="368" name="Google Shape;368;p47"/>
          <p:cNvSpPr txBox="1"/>
          <p:nvPr>
            <p:ph type="title"/>
          </p:nvPr>
        </p:nvSpPr>
        <p:spPr>
          <a:xfrm>
            <a:off x="228600" y="152400"/>
            <a:ext cx="8763000" cy="990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ASTHMA AND EXERCISE</a:t>
            </a:r>
            <a:endParaRPr/>
          </a:p>
        </p:txBody>
      </p:sp>
      <p:sp>
        <p:nvSpPr>
          <p:cNvPr id="369" name="Google Shape;369;p47"/>
          <p:cNvSpPr txBox="1"/>
          <p:nvPr>
            <p:ph idx="1" type="body"/>
          </p:nvPr>
        </p:nvSpPr>
        <p:spPr>
          <a:xfrm>
            <a:off x="228600" y="1143000"/>
            <a:ext cx="8763000" cy="5486400"/>
          </a:xfrm>
          <a:prstGeom prst="rect">
            <a:avLst/>
          </a:prstGeom>
          <a:noFill/>
          <a:ln>
            <a:noFill/>
          </a:ln>
        </p:spPr>
        <p:txBody>
          <a:bodyPr anchorCtr="0" anchor="t" bIns="45700" lIns="91425" spcFirstLastPara="1" rIns="91425" wrap="square" tIns="45700">
            <a:noAutofit/>
          </a:bodyPr>
          <a:lstStyle/>
          <a:p>
            <a:pPr indent="-228600" lvl="0" marL="228600" rtl="0" algn="l">
              <a:lnSpc>
                <a:spcPct val="110000"/>
              </a:lnSpc>
              <a:spcBef>
                <a:spcPts val="0"/>
              </a:spcBef>
              <a:spcAft>
                <a:spcPts val="0"/>
              </a:spcAft>
              <a:buClr>
                <a:srgbClr val="FF0000"/>
              </a:buClr>
              <a:buSzPts val="2400"/>
              <a:buFont typeface="Times New Roman"/>
              <a:buNone/>
            </a:pPr>
            <a:r>
              <a:rPr lang="en-US" sz="2400">
                <a:solidFill>
                  <a:srgbClr val="FF0000"/>
                </a:solidFill>
                <a:latin typeface="Times New Roman"/>
                <a:ea typeface="Times New Roman"/>
                <a:cs typeface="Times New Roman"/>
                <a:sym typeface="Times New Roman"/>
              </a:rPr>
              <a:t>Coaches, athletic trainers and other health care professionals should-</a:t>
            </a:r>
            <a:endParaRPr/>
          </a:p>
          <a:p>
            <a:pPr indent="-228600" lvl="0" marL="228600" rtl="0" algn="l">
              <a:lnSpc>
                <a:spcPct val="110000"/>
              </a:lnSpc>
              <a:spcBef>
                <a:spcPts val="1000"/>
              </a:spcBef>
              <a:spcAft>
                <a:spcPts val="0"/>
              </a:spcAft>
              <a:buClr>
                <a:schemeClr val="lt1"/>
              </a:buClr>
              <a:buSzPts val="1600"/>
              <a:buFont typeface="Times New Roman"/>
              <a:buNone/>
            </a:pPr>
            <a:r>
              <a:rPr lang="en-US" sz="1600">
                <a:latin typeface="Times New Roman"/>
                <a:ea typeface="Times New Roman"/>
                <a:cs typeface="Times New Roman"/>
                <a:sym typeface="Times New Roman"/>
              </a:rPr>
              <a:t>• </a:t>
            </a:r>
            <a:r>
              <a:rPr lang="en-US" sz="1600">
                <a:solidFill>
                  <a:srgbClr val="000CA0"/>
                </a:solidFill>
                <a:latin typeface="Times New Roman"/>
                <a:ea typeface="Times New Roman"/>
                <a:cs typeface="Times New Roman"/>
                <a:sym typeface="Times New Roman"/>
              </a:rPr>
              <a:t>Be aware of the major signs and symptoms of asthma, such as coughing, wheezing tightness in the chest, shortness of breath and breathing difficulty at night, upon awakening in the morning or when exposed to certain allergens or irritants.</a:t>
            </a:r>
            <a:endParaRPr/>
          </a:p>
          <a:p>
            <a:pPr indent="-228600" lvl="0" marL="228600" rtl="0" algn="l">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Devise an asthma action plan for managing and referring athletes who may experience significant or life threatening attacks, or breathing difficulties.</a:t>
            </a:r>
            <a:endParaRPr/>
          </a:p>
          <a:p>
            <a:pPr indent="-228600" lvl="0" marL="228600" rtl="0" algn="l">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Have pulmonary function measuring devices, such as peak expiratory flow meters (PFMs), at all athletic venues, and be familiar with how to use them.</a:t>
            </a:r>
            <a:endParaRPr/>
          </a:p>
          <a:p>
            <a:pPr indent="-228600" lvl="0" marL="228600" rtl="0" algn="l">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Encourage well-controlled asthmatics to engage in exercise to strengthen muscles, improve respiratory health and enhance endurance and overall well being.</a:t>
            </a:r>
            <a:endParaRPr/>
          </a:p>
          <a:p>
            <a:pPr indent="-228600" lvl="0" marL="228600" rtl="0" algn="l">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Refer athletes with atypical symptoms; symptoms that occur despite proper therapy; or other complications that can exacerbate asthma (e.g. sinusitis, nasal polyps, severe rhinitis, gastroesophageal reflux disease [GERD] or vocal cord dysfunction), to a physician with expertise in asthma. They include allergists, ear, nose and throat physicians, cardiologists and pulmonologists trained in providing care for athletes.</a:t>
            </a:r>
            <a:endParaRPr/>
          </a:p>
        </p:txBody>
      </p:sp>
      <p:pic>
        <p:nvPicPr>
          <p:cNvPr descr="UILTraditional_No bkgrd.psd" id="370" name="Google Shape;370;p47"/>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1" name="Shape 161"/>
        <p:cNvGrpSpPr/>
        <p:nvPr/>
      </p:nvGrpSpPr>
      <p:grpSpPr>
        <a:xfrm>
          <a:off x="0" y="0"/>
          <a:ext cx="0" cy="0"/>
          <a:chOff x="0" y="0"/>
          <a:chExt cx="0" cy="0"/>
        </a:xfrm>
      </p:grpSpPr>
      <p:sp>
        <p:nvSpPr>
          <p:cNvPr id="162" name="Google Shape;162;p21"/>
          <p:cNvSpPr txBox="1"/>
          <p:nvPr>
            <p:ph type="title"/>
          </p:nvPr>
        </p:nvSpPr>
        <p:spPr>
          <a:xfrm>
            <a:off x="594360" y="1221572"/>
            <a:ext cx="7955280" cy="129302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800"/>
              <a:buFont typeface="Times New Roman"/>
              <a:buNone/>
            </a:pPr>
            <a:r>
              <a:rPr b="1" lang="en-US" sz="4800" u="sng">
                <a:solidFill>
                  <a:srgbClr val="000CA0"/>
                </a:solidFill>
                <a:latin typeface="Times New Roman"/>
                <a:ea typeface="Times New Roman"/>
                <a:cs typeface="Times New Roman"/>
                <a:sym typeface="Times New Roman"/>
              </a:rPr>
              <a:t>SECTION 1</a:t>
            </a:r>
            <a:r>
              <a:rPr b="1" lang="en-US" sz="4800">
                <a:solidFill>
                  <a:srgbClr val="000CA0"/>
                </a:solidFill>
                <a:latin typeface="Times New Roman"/>
                <a:ea typeface="Times New Roman"/>
                <a:cs typeface="Times New Roman"/>
                <a:sym typeface="Times New Roman"/>
              </a:rPr>
              <a:t> </a:t>
            </a:r>
            <a:endParaRPr/>
          </a:p>
        </p:txBody>
      </p:sp>
      <p:pic>
        <p:nvPicPr>
          <p:cNvPr id="163" name="Google Shape;163;p21"/>
          <p:cNvPicPr preferRelativeResize="0"/>
          <p:nvPr/>
        </p:nvPicPr>
        <p:blipFill rotWithShape="1">
          <a:blip r:embed="rId3">
            <a:alphaModFix/>
          </a:blip>
          <a:srcRect b="0" l="0" r="0" t="0"/>
          <a:stretch/>
        </p:blipFill>
        <p:spPr>
          <a:xfrm>
            <a:off x="228600" y="213317"/>
            <a:ext cx="2133600" cy="1641872"/>
          </a:xfrm>
          <a:prstGeom prst="rect">
            <a:avLst/>
          </a:prstGeom>
          <a:noFill/>
          <a:ln cap="flat" cmpd="sng" w="28575">
            <a:solidFill>
              <a:srgbClr val="000CA0"/>
            </a:solidFill>
            <a:prstDash val="solid"/>
            <a:round/>
            <a:headEnd len="sm" w="sm" type="none"/>
            <a:tailEnd len="sm" w="sm" type="none"/>
          </a:ln>
        </p:spPr>
      </p:pic>
      <p:pic>
        <p:nvPicPr>
          <p:cNvPr id="164" name="Google Shape;164;p21"/>
          <p:cNvPicPr preferRelativeResize="0"/>
          <p:nvPr/>
        </p:nvPicPr>
        <p:blipFill rotWithShape="1">
          <a:blip r:embed="rId4">
            <a:alphaModFix/>
          </a:blip>
          <a:srcRect b="0" l="0" r="0" t="0"/>
          <a:stretch/>
        </p:blipFill>
        <p:spPr>
          <a:xfrm>
            <a:off x="6934201" y="191345"/>
            <a:ext cx="1981200" cy="1650781"/>
          </a:xfrm>
          <a:prstGeom prst="rect">
            <a:avLst/>
          </a:prstGeom>
          <a:noFill/>
          <a:ln cap="flat" cmpd="sng" w="28575">
            <a:solidFill>
              <a:srgbClr val="000CA0"/>
            </a:solidFill>
            <a:prstDash val="solid"/>
            <a:round/>
            <a:headEnd len="sm" w="sm" type="none"/>
            <a:tailEnd len="sm" w="sm" type="none"/>
          </a:ln>
        </p:spPr>
      </p:pic>
      <p:pic>
        <p:nvPicPr>
          <p:cNvPr id="165" name="Google Shape;165;p21"/>
          <p:cNvPicPr preferRelativeResize="0"/>
          <p:nvPr/>
        </p:nvPicPr>
        <p:blipFill rotWithShape="1">
          <a:blip r:embed="rId5">
            <a:alphaModFix/>
          </a:blip>
          <a:srcRect b="0" l="0" r="0" t="0"/>
          <a:stretch/>
        </p:blipFill>
        <p:spPr>
          <a:xfrm>
            <a:off x="2209800" y="4143208"/>
            <a:ext cx="4795463" cy="2333792"/>
          </a:xfrm>
          <a:prstGeom prst="rect">
            <a:avLst/>
          </a:prstGeom>
          <a:noFill/>
          <a:ln>
            <a:noFill/>
          </a:ln>
        </p:spPr>
      </p:pic>
      <p:sp>
        <p:nvSpPr>
          <p:cNvPr id="166" name="Google Shape;166;p21"/>
          <p:cNvSpPr txBox="1"/>
          <p:nvPr>
            <p:ph idx="1" type="body"/>
          </p:nvPr>
        </p:nvSpPr>
        <p:spPr>
          <a:xfrm>
            <a:off x="594360" y="2286000"/>
            <a:ext cx="7955280" cy="1447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0CA0"/>
              </a:buClr>
              <a:buSzPts val="4400"/>
              <a:buNone/>
            </a:pPr>
            <a:r>
              <a:rPr b="1" lang="en-US" sz="4400">
                <a:solidFill>
                  <a:srgbClr val="000CA0"/>
                </a:solidFill>
                <a:latin typeface="Times New Roman"/>
                <a:ea typeface="Times New Roman"/>
                <a:cs typeface="Times New Roman"/>
                <a:sym typeface="Times New Roman"/>
              </a:rPr>
              <a:t>CPR/AED </a:t>
            </a:r>
            <a:endParaRPr/>
          </a:p>
          <a:p>
            <a:pPr indent="0" lvl="0" marL="0" rtl="0" algn="ctr">
              <a:lnSpc>
                <a:spcPct val="90000"/>
              </a:lnSpc>
              <a:spcBef>
                <a:spcPts val="1000"/>
              </a:spcBef>
              <a:spcAft>
                <a:spcPts val="0"/>
              </a:spcAft>
              <a:buClr>
                <a:srgbClr val="000CA0"/>
              </a:buClr>
              <a:buSzPts val="4400"/>
              <a:buNone/>
            </a:pPr>
            <a:r>
              <a:rPr b="1" lang="en-US" sz="4400">
                <a:solidFill>
                  <a:srgbClr val="000CA0"/>
                </a:solidFill>
                <a:latin typeface="Times New Roman"/>
                <a:ea typeface="Times New Roman"/>
                <a:cs typeface="Times New Roman"/>
                <a:sym typeface="Times New Roman"/>
              </a:rPr>
              <a:t>Sudden Cardiac Arrest</a:t>
            </a:r>
            <a:endParaRPr/>
          </a:p>
          <a:p>
            <a:pPr indent="0" lvl="0" marL="0" marR="0" rtl="0" algn="l">
              <a:lnSpc>
                <a:spcPct val="100000"/>
              </a:lnSpc>
              <a:spcBef>
                <a:spcPts val="0"/>
              </a:spcBef>
              <a:spcAft>
                <a:spcPts val="0"/>
              </a:spcAft>
              <a:buClr>
                <a:schemeClr val="lt1"/>
              </a:buClr>
              <a:buSzPts val="2200"/>
              <a:buFont typeface="Century Gothic"/>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5" name="Shape 375"/>
        <p:cNvGrpSpPr/>
        <p:nvPr/>
      </p:nvGrpSpPr>
      <p:grpSpPr>
        <a:xfrm>
          <a:off x="0" y="0"/>
          <a:ext cx="0" cy="0"/>
          <a:chOff x="0" y="0"/>
          <a:chExt cx="0" cy="0"/>
        </a:xfrm>
      </p:grpSpPr>
      <p:sp>
        <p:nvSpPr>
          <p:cNvPr id="376" name="Google Shape;376;p48"/>
          <p:cNvSpPr txBox="1"/>
          <p:nvPr>
            <p:ph type="title"/>
          </p:nvPr>
        </p:nvSpPr>
        <p:spPr>
          <a:xfrm>
            <a:off x="152400" y="152400"/>
            <a:ext cx="8839200" cy="990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ASTHMA AND EXERCISE</a:t>
            </a:r>
            <a:endParaRPr/>
          </a:p>
        </p:txBody>
      </p:sp>
      <p:sp>
        <p:nvSpPr>
          <p:cNvPr id="377" name="Google Shape;377;p48"/>
          <p:cNvSpPr txBox="1"/>
          <p:nvPr>
            <p:ph idx="1" type="body"/>
          </p:nvPr>
        </p:nvSpPr>
        <p:spPr>
          <a:xfrm>
            <a:off x="228600" y="1295400"/>
            <a:ext cx="8686800" cy="53340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Consider providing alternative practice sites for athletes with asthma. Indoor practice facilities that offer good ventilation and air conditioning should be taken into account for at least part of the practice.</a:t>
            </a:r>
            <a:endParaRPr/>
          </a:p>
          <a:p>
            <a:pPr indent="-228600" lvl="0" marL="228600" rtl="0" algn="l">
              <a:lnSpc>
                <a:spcPct val="9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Encourage players with asthma to have follow-up examinations at regular intervals with their primary care physician or specialist. These evaluations should be scheduled at least every six to 12 months.</a:t>
            </a:r>
            <a:endParaRPr/>
          </a:p>
          <a:p>
            <a:pPr indent="-228600" lvl="0" marL="228600" rtl="0" algn="l">
              <a:lnSpc>
                <a:spcPct val="9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Identify athletes with past allergic reactions or intolerance to aspirin or non-steroidal anti-inflammatory drugs (NSAIDs), and provide them with alternative medicines, such as acetaminophen.</a:t>
            </a:r>
            <a:endParaRPr/>
          </a:p>
          <a:p>
            <a:pPr indent="-228600" lvl="0" marL="228600" rtl="0" algn="l">
              <a:lnSpc>
                <a:spcPct val="9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Be aware of websites that provide general information on asthma and exercise induced asthma. These sites include: the American Academy of Allergy, Asthma and Immunology – www.aaaai.org; the American Thoracic Society – www.thoracic.org; the Asthma and Allergy Foundation of America – www.aafa.org; and the American College of Allergy, Asthma &amp; Immunology – www.acaai.org</a:t>
            </a:r>
            <a:endParaRPr sz="2000">
              <a:solidFill>
                <a:srgbClr val="000CA0"/>
              </a:solidFill>
              <a:latin typeface="Times New Roman"/>
              <a:ea typeface="Times New Roman"/>
              <a:cs typeface="Times New Roman"/>
              <a:sym typeface="Times New Roman"/>
            </a:endParaRPr>
          </a:p>
        </p:txBody>
      </p:sp>
      <p:pic>
        <p:nvPicPr>
          <p:cNvPr descr="UILTraditional_No bkgrd.psd" id="378" name="Google Shape;378;p48"/>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82" name="Shape 382"/>
        <p:cNvGrpSpPr/>
        <p:nvPr/>
      </p:nvGrpSpPr>
      <p:grpSpPr>
        <a:xfrm>
          <a:off x="0" y="0"/>
          <a:ext cx="0" cy="0"/>
          <a:chOff x="0" y="0"/>
          <a:chExt cx="0" cy="0"/>
        </a:xfrm>
      </p:grpSpPr>
      <p:sp>
        <p:nvSpPr>
          <p:cNvPr id="383" name="Google Shape;383;p49"/>
          <p:cNvSpPr txBox="1"/>
          <p:nvPr>
            <p:ph type="title"/>
          </p:nvPr>
        </p:nvSpPr>
        <p:spPr>
          <a:xfrm>
            <a:off x="228600" y="2057400"/>
            <a:ext cx="8686800" cy="914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800"/>
              <a:buFont typeface="Times New Roman"/>
              <a:buNone/>
            </a:pPr>
            <a:r>
              <a:rPr b="1" lang="en-US" sz="4800" u="sng">
                <a:solidFill>
                  <a:srgbClr val="000CA0"/>
                </a:solidFill>
                <a:latin typeface="Times New Roman"/>
                <a:ea typeface="Times New Roman"/>
                <a:cs typeface="Times New Roman"/>
                <a:sym typeface="Times New Roman"/>
              </a:rPr>
              <a:t>SECTION 4</a:t>
            </a:r>
            <a:endParaRPr/>
          </a:p>
        </p:txBody>
      </p:sp>
      <p:sp>
        <p:nvSpPr>
          <p:cNvPr id="384" name="Google Shape;384;p49"/>
          <p:cNvSpPr txBox="1"/>
          <p:nvPr>
            <p:ph idx="1" type="body"/>
          </p:nvPr>
        </p:nvSpPr>
        <p:spPr>
          <a:xfrm>
            <a:off x="762000" y="2971800"/>
            <a:ext cx="7391400" cy="1447800"/>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000CA0"/>
              </a:buClr>
              <a:buSzPts val="4400"/>
              <a:buFont typeface="Times New Roman"/>
              <a:buNone/>
            </a:pPr>
            <a:r>
              <a:rPr lang="en-US" sz="4400">
                <a:solidFill>
                  <a:srgbClr val="000CA0"/>
                </a:solidFill>
                <a:latin typeface="Times New Roman"/>
                <a:ea typeface="Times New Roman"/>
                <a:cs typeface="Times New Roman"/>
                <a:sym typeface="Times New Roman"/>
              </a:rPr>
              <a:t>Anabolic Steroids and </a:t>
            </a:r>
            <a:endParaRPr/>
          </a:p>
          <a:p>
            <a:pPr indent="-228600" lvl="0" marL="228600" rtl="0" algn="ctr">
              <a:lnSpc>
                <a:spcPct val="90000"/>
              </a:lnSpc>
              <a:spcBef>
                <a:spcPts val="1000"/>
              </a:spcBef>
              <a:spcAft>
                <a:spcPts val="0"/>
              </a:spcAft>
              <a:buClr>
                <a:srgbClr val="000CA0"/>
              </a:buClr>
              <a:buSzPts val="4400"/>
              <a:buFont typeface="Times New Roman"/>
              <a:buNone/>
            </a:pPr>
            <a:r>
              <a:rPr lang="en-US" sz="4400">
                <a:solidFill>
                  <a:srgbClr val="000CA0"/>
                </a:solidFill>
                <a:latin typeface="Times New Roman"/>
                <a:ea typeface="Times New Roman"/>
                <a:cs typeface="Times New Roman"/>
                <a:sym typeface="Times New Roman"/>
              </a:rPr>
              <a:t>Nutritional Supplements</a:t>
            </a:r>
            <a:endParaRPr/>
          </a:p>
        </p:txBody>
      </p:sp>
      <p:pic>
        <p:nvPicPr>
          <p:cNvPr id="385" name="Google Shape;385;p49"/>
          <p:cNvPicPr preferRelativeResize="0"/>
          <p:nvPr/>
        </p:nvPicPr>
        <p:blipFill rotWithShape="1">
          <a:blip r:embed="rId3">
            <a:alphaModFix/>
          </a:blip>
          <a:srcRect b="0" l="0" r="0" t="0"/>
          <a:stretch/>
        </p:blipFill>
        <p:spPr>
          <a:xfrm>
            <a:off x="246580" y="4598846"/>
            <a:ext cx="1981200" cy="1958531"/>
          </a:xfrm>
          <a:prstGeom prst="rect">
            <a:avLst/>
          </a:prstGeom>
          <a:noFill/>
          <a:ln>
            <a:noFill/>
          </a:ln>
        </p:spPr>
      </p:pic>
      <p:pic>
        <p:nvPicPr>
          <p:cNvPr id="386" name="Google Shape;386;p49"/>
          <p:cNvPicPr preferRelativeResize="0"/>
          <p:nvPr/>
        </p:nvPicPr>
        <p:blipFill rotWithShape="1">
          <a:blip r:embed="rId4">
            <a:alphaModFix/>
          </a:blip>
          <a:srcRect b="0" l="0" r="0" t="0"/>
          <a:stretch/>
        </p:blipFill>
        <p:spPr>
          <a:xfrm>
            <a:off x="7111438" y="136773"/>
            <a:ext cx="1871145" cy="2261173"/>
          </a:xfrm>
          <a:prstGeom prst="rect">
            <a:avLst/>
          </a:prstGeom>
          <a:noFill/>
          <a:ln>
            <a:noFill/>
          </a:ln>
        </p:spPr>
      </p:pic>
      <p:pic>
        <p:nvPicPr>
          <p:cNvPr id="387" name="Google Shape;387;p49"/>
          <p:cNvPicPr preferRelativeResize="0"/>
          <p:nvPr/>
        </p:nvPicPr>
        <p:blipFill rotWithShape="1">
          <a:blip r:embed="rId5">
            <a:alphaModFix/>
          </a:blip>
          <a:srcRect b="0" l="0" r="0" t="0"/>
          <a:stretch/>
        </p:blipFill>
        <p:spPr>
          <a:xfrm>
            <a:off x="7298531" y="4191000"/>
            <a:ext cx="1709737" cy="2518693"/>
          </a:xfrm>
          <a:prstGeom prst="rect">
            <a:avLst/>
          </a:prstGeom>
          <a:noFill/>
          <a:ln>
            <a:noFill/>
          </a:ln>
        </p:spPr>
      </p:pic>
      <p:pic>
        <p:nvPicPr>
          <p:cNvPr id="388" name="Google Shape;388;p49"/>
          <p:cNvPicPr preferRelativeResize="0"/>
          <p:nvPr/>
        </p:nvPicPr>
        <p:blipFill rotWithShape="1">
          <a:blip r:embed="rId6">
            <a:alphaModFix/>
          </a:blip>
          <a:srcRect b="0" l="0" r="0" t="0"/>
          <a:stretch/>
        </p:blipFill>
        <p:spPr>
          <a:xfrm>
            <a:off x="76200" y="129067"/>
            <a:ext cx="3124200" cy="196346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3" name="Shape 393"/>
        <p:cNvGrpSpPr/>
        <p:nvPr/>
      </p:nvGrpSpPr>
      <p:grpSpPr>
        <a:xfrm>
          <a:off x="0" y="0"/>
          <a:ext cx="0" cy="0"/>
          <a:chOff x="0" y="0"/>
          <a:chExt cx="0" cy="0"/>
        </a:xfrm>
      </p:grpSpPr>
      <p:sp>
        <p:nvSpPr>
          <p:cNvPr id="394" name="Google Shape;394;p50"/>
          <p:cNvSpPr txBox="1"/>
          <p:nvPr>
            <p:ph type="title"/>
          </p:nvPr>
        </p:nvSpPr>
        <p:spPr>
          <a:xfrm>
            <a:off x="228600" y="609600"/>
            <a:ext cx="8686800" cy="533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ILLEGAL STEROID USE AND RANDOM ANABOLIC STEROID TESTING</a:t>
            </a:r>
            <a:endParaRPr/>
          </a:p>
        </p:txBody>
      </p:sp>
      <p:sp>
        <p:nvSpPr>
          <p:cNvPr id="395" name="Google Shape;395;p50"/>
          <p:cNvSpPr txBox="1"/>
          <p:nvPr>
            <p:ph idx="1" type="body"/>
          </p:nvPr>
        </p:nvSpPr>
        <p:spPr>
          <a:xfrm>
            <a:off x="228600" y="1676400"/>
            <a:ext cx="8686800" cy="46482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Texas state law prohibits possessing, dispensing, delivering or administering a steroid in a manner not allowed by state law. </a:t>
            </a:r>
            <a:endParaRPr/>
          </a:p>
          <a:p>
            <a:pPr indent="-228600" lvl="0" marL="228600" rtl="0" algn="l">
              <a:lnSpc>
                <a:spcPct val="10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Texas state law also provides that bodybuilding, muscle enhancement or the increase in muscle bulk or strength through the use of a steroid by a person who is in good health is not a valid medical purpose. </a:t>
            </a:r>
            <a:endParaRPr/>
          </a:p>
          <a:p>
            <a:pPr indent="-228600" lvl="0" marL="228600" rtl="0" algn="l">
              <a:lnSpc>
                <a:spcPct val="10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Texas state law requires that only a medical doctor may prescribe a steroid for a person.</a:t>
            </a:r>
            <a:endParaRPr/>
          </a:p>
          <a:p>
            <a:pPr indent="-228600" lvl="0" marL="228600" rtl="0" algn="l">
              <a:lnSpc>
                <a:spcPct val="10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Any violation of state law concerning steroids is a criminal offense punishable by confinement in jail or imprisonment in the Texas Department of Criminal Justice. </a:t>
            </a:r>
            <a:endParaRPr/>
          </a:p>
          <a:p>
            <a:pPr indent="-228600" lvl="0" marL="228600" rtl="0" algn="l">
              <a:lnSpc>
                <a:spcPct val="10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 As a prerequisite to participation in UIL athletic activities, student-athletes must agree that they will not use anabolic steroids as defined in the UIL Anabolic Steroid Testing Program Protocol and that they understand that they may be asked to submit to testing for the presence of anabolic steroids in their body. Additionally, as a prerequisite to participation in UIL athletic activities, student-athletes must agree to submit to such testing and analysis by a certified laboratory if selected. </a:t>
            </a:r>
            <a:endParaRPr/>
          </a:p>
        </p:txBody>
      </p:sp>
      <p:pic>
        <p:nvPicPr>
          <p:cNvPr descr="UILTraditional_No bkgrd.psd" id="396" name="Google Shape;396;p50"/>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01" name="Shape 401"/>
        <p:cNvGrpSpPr/>
        <p:nvPr/>
      </p:nvGrpSpPr>
      <p:grpSpPr>
        <a:xfrm>
          <a:off x="0" y="0"/>
          <a:ext cx="0" cy="0"/>
          <a:chOff x="0" y="0"/>
          <a:chExt cx="0" cy="0"/>
        </a:xfrm>
      </p:grpSpPr>
      <p:sp>
        <p:nvSpPr>
          <p:cNvPr id="402" name="Google Shape;402;p51"/>
          <p:cNvSpPr txBox="1"/>
          <p:nvPr>
            <p:ph type="title"/>
          </p:nvPr>
        </p:nvSpPr>
        <p:spPr>
          <a:xfrm>
            <a:off x="152400" y="152400"/>
            <a:ext cx="8839200" cy="1524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HEALTH CONSEQUENCES ASSOCIATED WITH ANABOLIC STEROID ABUSE </a:t>
            </a:r>
            <a:endParaRPr/>
          </a:p>
        </p:txBody>
      </p:sp>
      <p:sp>
        <p:nvSpPr>
          <p:cNvPr id="403" name="Google Shape;403;p51"/>
          <p:cNvSpPr txBox="1"/>
          <p:nvPr>
            <p:ph idx="1" type="body"/>
          </p:nvPr>
        </p:nvSpPr>
        <p:spPr>
          <a:xfrm>
            <a:off x="152400" y="1752600"/>
            <a:ext cx="8839200" cy="4876800"/>
          </a:xfrm>
          <a:prstGeom prst="rect">
            <a:avLst/>
          </a:prstGeom>
          <a:noFill/>
          <a:ln>
            <a:noFill/>
          </a:ln>
        </p:spPr>
        <p:txBody>
          <a:bodyPr anchorCtr="0" anchor="t" bIns="45700" lIns="91425" spcFirstLastPara="1" rIns="91425" wrap="square" tIns="45700">
            <a:noAutofit/>
          </a:bodyPr>
          <a:lstStyle/>
          <a:p>
            <a:pPr indent="0" lvl="0" marL="0" rtl="0" algn="just">
              <a:lnSpc>
                <a:spcPct val="110000"/>
              </a:lnSpc>
              <a:spcBef>
                <a:spcPts val="0"/>
              </a:spcBef>
              <a:spcAft>
                <a:spcPts val="0"/>
              </a:spcAft>
              <a:buClr>
                <a:schemeClr val="lt1"/>
              </a:buClr>
              <a:buSzPts val="1600"/>
              <a:buFont typeface="Times New Roman"/>
              <a:buNone/>
            </a:pPr>
            <a:r>
              <a:rPr lang="en-US" sz="1600">
                <a:latin typeface="Times New Roman"/>
                <a:ea typeface="Times New Roman"/>
                <a:cs typeface="Times New Roman"/>
                <a:sym typeface="Times New Roman"/>
              </a:rPr>
              <a:t>• </a:t>
            </a:r>
            <a:r>
              <a:rPr b="1" lang="en-US" sz="1600">
                <a:solidFill>
                  <a:srgbClr val="000CA0"/>
                </a:solidFill>
                <a:latin typeface="Times New Roman"/>
                <a:ea typeface="Times New Roman"/>
                <a:cs typeface="Times New Roman"/>
                <a:sym typeface="Times New Roman"/>
              </a:rPr>
              <a:t>Boys and Men </a:t>
            </a:r>
            <a:r>
              <a:rPr lang="en-US" sz="1600">
                <a:solidFill>
                  <a:srgbClr val="000CA0"/>
                </a:solidFill>
                <a:latin typeface="Times New Roman"/>
                <a:ea typeface="Times New Roman"/>
                <a:cs typeface="Times New Roman"/>
                <a:sym typeface="Times New Roman"/>
              </a:rPr>
              <a:t>- reduced sperm production, shrinking of the testicles, impotence, difficulty or pain in urinating, baldness, and irreversible breast enlargement (gynecomastia).</a:t>
            </a:r>
            <a:endParaRPr/>
          </a:p>
          <a:p>
            <a:pPr indent="0" lvl="0" marL="0" rtl="0" algn="just">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a:t>
            </a:r>
            <a:r>
              <a:rPr b="1" lang="en-US" sz="1600">
                <a:solidFill>
                  <a:srgbClr val="000CA0"/>
                </a:solidFill>
                <a:latin typeface="Times New Roman"/>
                <a:ea typeface="Times New Roman"/>
                <a:cs typeface="Times New Roman"/>
                <a:sym typeface="Times New Roman"/>
              </a:rPr>
              <a:t>Girls and Women </a:t>
            </a:r>
            <a:r>
              <a:rPr lang="en-US" sz="1600">
                <a:solidFill>
                  <a:srgbClr val="000CA0"/>
                </a:solidFill>
                <a:latin typeface="Times New Roman"/>
                <a:ea typeface="Times New Roman"/>
                <a:cs typeface="Times New Roman"/>
                <a:sym typeface="Times New Roman"/>
              </a:rPr>
              <a:t>- development of more masculine characteristics, such as decreased body fat and breast size, deepening of the voice, excessive growth of body hair, and loss of scalp hair.</a:t>
            </a:r>
            <a:endParaRPr/>
          </a:p>
          <a:p>
            <a:pPr indent="0" lvl="0" marL="0" rtl="0" algn="just">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a:t>
            </a:r>
            <a:r>
              <a:rPr b="1" lang="en-US" sz="1600">
                <a:solidFill>
                  <a:srgbClr val="000CA0"/>
                </a:solidFill>
                <a:latin typeface="Times New Roman"/>
                <a:ea typeface="Times New Roman"/>
                <a:cs typeface="Times New Roman"/>
                <a:sym typeface="Times New Roman"/>
              </a:rPr>
              <a:t>Adolescents of both sexes</a:t>
            </a:r>
            <a:r>
              <a:rPr lang="en-US" sz="1600">
                <a:solidFill>
                  <a:srgbClr val="000CA0"/>
                </a:solidFill>
                <a:latin typeface="Times New Roman"/>
                <a:ea typeface="Times New Roman"/>
                <a:cs typeface="Times New Roman"/>
                <a:sym typeface="Times New Roman"/>
              </a:rPr>
              <a:t> - premature termination of the adolescent growth spurt, so that for the rest of their lives, abusers remain shorter than they would have been without the drugs.</a:t>
            </a:r>
            <a:endParaRPr/>
          </a:p>
          <a:p>
            <a:pPr indent="0" lvl="0" marL="0" rtl="0" algn="just">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a:t>
            </a:r>
            <a:r>
              <a:rPr b="1" lang="en-US" sz="1600">
                <a:solidFill>
                  <a:srgbClr val="000CA0"/>
                </a:solidFill>
                <a:latin typeface="Times New Roman"/>
                <a:ea typeface="Times New Roman"/>
                <a:cs typeface="Times New Roman"/>
                <a:sym typeface="Times New Roman"/>
              </a:rPr>
              <a:t>Males and females of all ages </a:t>
            </a:r>
            <a:r>
              <a:rPr lang="en-US" sz="1600">
                <a:solidFill>
                  <a:srgbClr val="000CA0"/>
                </a:solidFill>
                <a:latin typeface="Times New Roman"/>
                <a:ea typeface="Times New Roman"/>
                <a:cs typeface="Times New Roman"/>
                <a:sym typeface="Times New Roman"/>
              </a:rPr>
              <a:t>- potentially fatal liver cysts and liver cancer; blood clotting, cholesterol changes, and hypertension, each of which can promote heart attack and stroke; and acne. Although not all scientists agree, some interpret available evidence to show that anabolic steroid abuse-particularly in high doses-promotes aggression that can manifest itself as fighting, physical and sexual abuse, armed robbery, and property crimes such as burglary and vandalism. Upon stopping anabolic steroids, some abusers experience symptoms of depressed mood, fatigue, restlessness, loss of appetite, insomnia, reduced sex drive, headache, muscle and joint pain, and the desire to take more anabolic steroids.</a:t>
            </a:r>
            <a:endParaRPr/>
          </a:p>
          <a:p>
            <a:pPr indent="0" lvl="0" marL="0" rtl="0" algn="l">
              <a:lnSpc>
                <a:spcPct val="110000"/>
              </a:lnSpc>
              <a:spcBef>
                <a:spcPts val="1000"/>
              </a:spcBef>
              <a:spcAft>
                <a:spcPts val="0"/>
              </a:spcAft>
              <a:buClr>
                <a:srgbClr val="000CA0"/>
              </a:buClr>
              <a:buSzPts val="1600"/>
              <a:buFont typeface="Times New Roman"/>
              <a:buNone/>
            </a:pPr>
            <a:r>
              <a:rPr lang="en-US" sz="1600">
                <a:solidFill>
                  <a:srgbClr val="000CA0"/>
                </a:solidFill>
                <a:latin typeface="Times New Roman"/>
                <a:ea typeface="Times New Roman"/>
                <a:cs typeface="Times New Roman"/>
                <a:sym typeface="Times New Roman"/>
              </a:rPr>
              <a:t>• In injectors, infections resulting from the use of shared needles or non-sterile equipment, including HIV/AIDS, hepatitis B and C, and infective endocarditis, a potentially fatal inflammation of the inner lining of the heart. Bacterial infections can develop at the injection site, causing paid and abscess.</a:t>
            </a:r>
            <a:endParaRPr/>
          </a:p>
        </p:txBody>
      </p:sp>
      <p:pic>
        <p:nvPicPr>
          <p:cNvPr descr="UILTraditional_No bkgrd.psd" id="404" name="Google Shape;404;p51"/>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09" name="Shape 409"/>
        <p:cNvGrpSpPr/>
        <p:nvPr/>
      </p:nvGrpSpPr>
      <p:grpSpPr>
        <a:xfrm>
          <a:off x="0" y="0"/>
          <a:ext cx="0" cy="0"/>
          <a:chOff x="0" y="0"/>
          <a:chExt cx="0" cy="0"/>
        </a:xfrm>
      </p:grpSpPr>
      <p:sp>
        <p:nvSpPr>
          <p:cNvPr id="410" name="Google Shape;410;p52"/>
          <p:cNvSpPr txBox="1"/>
          <p:nvPr>
            <p:ph type="title"/>
          </p:nvPr>
        </p:nvSpPr>
        <p:spPr>
          <a:xfrm>
            <a:off x="152400" y="228600"/>
            <a:ext cx="8839200" cy="762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NUTRITIONAL / DIETARY SUPPLEMENTS</a:t>
            </a:r>
            <a:endParaRPr sz="3400" u="sng">
              <a:solidFill>
                <a:srgbClr val="000CA0"/>
              </a:solidFill>
              <a:latin typeface="Times New Roman"/>
              <a:ea typeface="Times New Roman"/>
              <a:cs typeface="Times New Roman"/>
              <a:sym typeface="Times New Roman"/>
            </a:endParaRPr>
          </a:p>
        </p:txBody>
      </p:sp>
      <p:sp>
        <p:nvSpPr>
          <p:cNvPr id="411" name="Google Shape;411;p52"/>
          <p:cNvSpPr txBox="1"/>
          <p:nvPr>
            <p:ph idx="1" type="body"/>
          </p:nvPr>
        </p:nvSpPr>
        <p:spPr>
          <a:xfrm>
            <a:off x="152400" y="1219200"/>
            <a:ext cx="8839200" cy="54102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50"/>
              <a:buFont typeface="Arial"/>
              <a:buNone/>
            </a:pPr>
            <a:r>
              <a:rPr lang="en-US" sz="1850">
                <a:latin typeface="Arial"/>
                <a:ea typeface="Arial"/>
                <a:cs typeface="Arial"/>
                <a:sym typeface="Arial"/>
              </a:rPr>
              <a:t>• </a:t>
            </a:r>
            <a:r>
              <a:rPr lang="en-US" sz="2220">
                <a:solidFill>
                  <a:srgbClr val="000CA0"/>
                </a:solidFill>
                <a:latin typeface="Times New Roman"/>
                <a:ea typeface="Times New Roman"/>
                <a:cs typeface="Times New Roman"/>
                <a:sym typeface="Times New Roman"/>
              </a:rPr>
              <a:t>The contents and purity of nutritional/dietary supplements are NOT tested closely or regulated by the Food and Drug Administration (FDA).</a:t>
            </a:r>
            <a:endParaRPr/>
          </a:p>
          <a:p>
            <a:pPr indent="-228600" lvl="0" marL="228600" rtl="0" algn="l">
              <a:lnSpc>
                <a:spcPct val="90000"/>
              </a:lnSpc>
              <a:spcBef>
                <a:spcPts val="1000"/>
              </a:spcBef>
              <a:spcAft>
                <a:spcPts val="0"/>
              </a:spcAft>
              <a:buClr>
                <a:srgbClr val="000CA0"/>
              </a:buClr>
              <a:buSzPts val="2220"/>
              <a:buFont typeface="Times New Roman"/>
              <a:buNone/>
            </a:pPr>
            <a:r>
              <a:rPr lang="en-US" sz="2220">
                <a:solidFill>
                  <a:srgbClr val="000CA0"/>
                </a:solidFill>
                <a:latin typeface="Times New Roman"/>
                <a:ea typeface="Times New Roman"/>
                <a:cs typeface="Times New Roman"/>
                <a:sym typeface="Times New Roman"/>
              </a:rPr>
              <a:t>• As such, UIL is making student athletes and parents aware of the possibility of supplement contamination and the potential effect on a student athletes’ steroid test. UIL does not approve or disapprove supplements.</a:t>
            </a:r>
            <a:endParaRPr/>
          </a:p>
          <a:p>
            <a:pPr indent="-228600" lvl="0" marL="228600" rtl="0" algn="l">
              <a:lnSpc>
                <a:spcPct val="90000"/>
              </a:lnSpc>
              <a:spcBef>
                <a:spcPts val="1000"/>
              </a:spcBef>
              <a:spcAft>
                <a:spcPts val="0"/>
              </a:spcAft>
              <a:buClr>
                <a:srgbClr val="000CA0"/>
              </a:buClr>
              <a:buSzPts val="2220"/>
              <a:buFont typeface="Times New Roman"/>
              <a:buNone/>
            </a:pPr>
            <a:r>
              <a:rPr lang="en-US" sz="2220">
                <a:solidFill>
                  <a:srgbClr val="000CA0"/>
                </a:solidFill>
                <a:latin typeface="Times New Roman"/>
                <a:ea typeface="Times New Roman"/>
                <a:cs typeface="Times New Roman"/>
                <a:sym typeface="Times New Roman"/>
              </a:rPr>
              <a:t>• Contaminated supplements could lead to a positive steroid test. The use of supplements is at the student-athlete’s own risk. Student-athletes and interested individuals with questions or concerns about these substances should consult their physician for further information.</a:t>
            </a:r>
            <a:endParaRPr/>
          </a:p>
          <a:p>
            <a:pPr indent="-228600" lvl="0" marL="228600" rtl="0" algn="l">
              <a:lnSpc>
                <a:spcPct val="90000"/>
              </a:lnSpc>
              <a:spcBef>
                <a:spcPts val="1000"/>
              </a:spcBef>
              <a:spcAft>
                <a:spcPts val="0"/>
              </a:spcAft>
              <a:buClr>
                <a:srgbClr val="000CA0"/>
              </a:buClr>
              <a:buSzPts val="2220"/>
              <a:buFont typeface="Times New Roman"/>
              <a:buNone/>
            </a:pPr>
            <a:r>
              <a:rPr lang="en-US" sz="2220">
                <a:solidFill>
                  <a:srgbClr val="000CA0"/>
                </a:solidFill>
                <a:latin typeface="Times New Roman"/>
                <a:ea typeface="Times New Roman"/>
                <a:cs typeface="Times New Roman"/>
                <a:sym typeface="Times New Roman"/>
              </a:rPr>
              <a:t>• Student athletes must be aware that they are responsible for everything they eat, drink and put into their body. Ignorance and/or lack of intent are not acceptable excuses for a positive steroid test result.</a:t>
            </a:r>
            <a:endParaRPr/>
          </a:p>
          <a:p>
            <a:pPr indent="-228600" lvl="0" marL="228600" rtl="0" algn="l">
              <a:lnSpc>
                <a:spcPct val="90000"/>
              </a:lnSpc>
              <a:spcBef>
                <a:spcPts val="1000"/>
              </a:spcBef>
              <a:spcAft>
                <a:spcPts val="0"/>
              </a:spcAft>
              <a:buClr>
                <a:srgbClr val="000CA0"/>
              </a:buClr>
              <a:buSzPts val="2220"/>
              <a:buFont typeface="Times New Roman"/>
              <a:buNone/>
            </a:pPr>
            <a:r>
              <a:rPr lang="en-US" sz="2220">
                <a:solidFill>
                  <a:srgbClr val="000CA0"/>
                </a:solidFill>
                <a:latin typeface="Times New Roman"/>
                <a:ea typeface="Times New Roman"/>
                <a:cs typeface="Times New Roman"/>
                <a:sym typeface="Times New Roman"/>
              </a:rPr>
              <a:t>• The American College of Cardiology recommends that "Athletes should have their nutritional needs met  through a healthy balanced diet without dietary supplements".</a:t>
            </a:r>
            <a:endParaRPr/>
          </a:p>
        </p:txBody>
      </p:sp>
      <p:pic>
        <p:nvPicPr>
          <p:cNvPr descr="UILTraditional_No bkgrd.psd" id="412" name="Google Shape;412;p52"/>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6" name="Shape 416"/>
        <p:cNvGrpSpPr/>
        <p:nvPr/>
      </p:nvGrpSpPr>
      <p:grpSpPr>
        <a:xfrm>
          <a:off x="0" y="0"/>
          <a:ext cx="0" cy="0"/>
          <a:chOff x="0" y="0"/>
          <a:chExt cx="0" cy="0"/>
        </a:xfrm>
      </p:grpSpPr>
      <p:sp>
        <p:nvSpPr>
          <p:cNvPr id="417" name="Google Shape;417;p53"/>
          <p:cNvSpPr txBox="1"/>
          <p:nvPr>
            <p:ph type="title"/>
          </p:nvPr>
        </p:nvSpPr>
        <p:spPr>
          <a:xfrm>
            <a:off x="228600" y="152400"/>
            <a:ext cx="8686800" cy="1143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br>
              <a:rPr lang="en-US" sz="3600">
                <a:latin typeface="Arial"/>
                <a:ea typeface="Arial"/>
                <a:cs typeface="Arial"/>
                <a:sym typeface="Arial"/>
              </a:rPr>
            </a:br>
            <a:r>
              <a:rPr b="1" lang="en-US" sz="4770" u="sng">
                <a:solidFill>
                  <a:srgbClr val="000CA0"/>
                </a:solidFill>
                <a:latin typeface="Times New Roman"/>
                <a:ea typeface="Times New Roman"/>
                <a:cs typeface="Times New Roman"/>
                <a:sym typeface="Times New Roman"/>
              </a:rPr>
              <a:t>SECTION 5</a:t>
            </a:r>
            <a:endParaRPr/>
          </a:p>
        </p:txBody>
      </p:sp>
      <p:sp>
        <p:nvSpPr>
          <p:cNvPr id="418" name="Google Shape;418;p53"/>
          <p:cNvSpPr txBox="1"/>
          <p:nvPr>
            <p:ph idx="1" type="body"/>
          </p:nvPr>
        </p:nvSpPr>
        <p:spPr>
          <a:xfrm>
            <a:off x="594360" y="1447800"/>
            <a:ext cx="7955280" cy="533400"/>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000CA0"/>
              </a:buClr>
              <a:buSzPts val="4400"/>
              <a:buFont typeface="Times New Roman"/>
              <a:buNone/>
            </a:pPr>
            <a:r>
              <a:rPr lang="en-US" sz="4400">
                <a:solidFill>
                  <a:srgbClr val="000CA0"/>
                </a:solidFill>
                <a:latin typeface="Times New Roman"/>
                <a:ea typeface="Times New Roman"/>
                <a:cs typeface="Times New Roman"/>
                <a:sym typeface="Times New Roman"/>
              </a:rPr>
              <a:t>Lightning Safety</a:t>
            </a:r>
            <a:endParaRPr/>
          </a:p>
        </p:txBody>
      </p:sp>
      <p:pic>
        <p:nvPicPr>
          <p:cNvPr id="419" name="Google Shape;419;p53"/>
          <p:cNvPicPr preferRelativeResize="0"/>
          <p:nvPr/>
        </p:nvPicPr>
        <p:blipFill rotWithShape="1">
          <a:blip r:embed="rId3">
            <a:alphaModFix/>
          </a:blip>
          <a:srcRect b="0" l="0" r="0" t="0"/>
          <a:stretch/>
        </p:blipFill>
        <p:spPr>
          <a:xfrm>
            <a:off x="6172200" y="3429001"/>
            <a:ext cx="2377440" cy="3124200"/>
          </a:xfrm>
          <a:prstGeom prst="rect">
            <a:avLst/>
          </a:prstGeom>
          <a:noFill/>
          <a:ln>
            <a:noFill/>
          </a:ln>
        </p:spPr>
      </p:pic>
      <p:pic>
        <p:nvPicPr>
          <p:cNvPr id="420" name="Google Shape;420;p53"/>
          <p:cNvPicPr preferRelativeResize="0"/>
          <p:nvPr/>
        </p:nvPicPr>
        <p:blipFill rotWithShape="1">
          <a:blip r:embed="rId4">
            <a:alphaModFix/>
          </a:blip>
          <a:srcRect b="0" l="0" r="0" t="0"/>
          <a:stretch/>
        </p:blipFill>
        <p:spPr>
          <a:xfrm>
            <a:off x="2971800" y="2673420"/>
            <a:ext cx="3505200" cy="1822379"/>
          </a:xfrm>
          <a:prstGeom prst="rect">
            <a:avLst/>
          </a:prstGeom>
          <a:noFill/>
          <a:ln>
            <a:noFill/>
          </a:ln>
        </p:spPr>
      </p:pic>
      <p:pic>
        <p:nvPicPr>
          <p:cNvPr id="421" name="Google Shape;421;p53"/>
          <p:cNvPicPr preferRelativeResize="0"/>
          <p:nvPr/>
        </p:nvPicPr>
        <p:blipFill rotWithShape="1">
          <a:blip r:embed="rId5">
            <a:alphaModFix/>
          </a:blip>
          <a:srcRect b="0" l="0" r="0" t="0"/>
          <a:stretch/>
        </p:blipFill>
        <p:spPr>
          <a:xfrm>
            <a:off x="240587" y="4305454"/>
            <a:ext cx="3493105" cy="220065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6" name="Shape 426"/>
        <p:cNvGrpSpPr/>
        <p:nvPr/>
      </p:nvGrpSpPr>
      <p:grpSpPr>
        <a:xfrm>
          <a:off x="0" y="0"/>
          <a:ext cx="0" cy="0"/>
          <a:chOff x="0" y="0"/>
          <a:chExt cx="0" cy="0"/>
        </a:xfrm>
      </p:grpSpPr>
      <p:sp>
        <p:nvSpPr>
          <p:cNvPr id="427" name="Google Shape;427;p54"/>
          <p:cNvSpPr txBox="1"/>
          <p:nvPr>
            <p:ph type="title"/>
          </p:nvPr>
        </p:nvSpPr>
        <p:spPr>
          <a:xfrm>
            <a:off x="152400" y="152400"/>
            <a:ext cx="8839200" cy="1066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3400"/>
              <a:buFont typeface="Times New Roman"/>
              <a:buNone/>
            </a:pPr>
            <a:r>
              <a:rPr b="1" lang="en-US" sz="3400" u="sng">
                <a:solidFill>
                  <a:srgbClr val="000CA0"/>
                </a:solidFill>
                <a:latin typeface="Times New Roman"/>
                <a:ea typeface="Times New Roman"/>
                <a:cs typeface="Times New Roman"/>
                <a:sym typeface="Times New Roman"/>
              </a:rPr>
              <a:t>RECOMMENDATIONS FOR </a:t>
            </a:r>
            <a:br>
              <a:rPr b="1" lang="en-US" sz="3400" u="sng">
                <a:solidFill>
                  <a:srgbClr val="000CA0"/>
                </a:solidFill>
                <a:latin typeface="Times New Roman"/>
                <a:ea typeface="Times New Roman"/>
                <a:cs typeface="Times New Roman"/>
                <a:sym typeface="Times New Roman"/>
              </a:rPr>
            </a:br>
            <a:r>
              <a:rPr b="1" lang="en-US" sz="3400" u="sng">
                <a:solidFill>
                  <a:srgbClr val="000CA0"/>
                </a:solidFill>
                <a:latin typeface="Times New Roman"/>
                <a:ea typeface="Times New Roman"/>
                <a:cs typeface="Times New Roman"/>
                <a:sym typeface="Times New Roman"/>
              </a:rPr>
              <a:t>LIGHTNING SAFETY</a:t>
            </a:r>
            <a:endParaRPr sz="3400" u="sng">
              <a:solidFill>
                <a:srgbClr val="000CA0"/>
              </a:solidFill>
              <a:latin typeface="Times New Roman"/>
              <a:ea typeface="Times New Roman"/>
              <a:cs typeface="Times New Roman"/>
              <a:sym typeface="Times New Roman"/>
            </a:endParaRPr>
          </a:p>
        </p:txBody>
      </p:sp>
      <p:sp>
        <p:nvSpPr>
          <p:cNvPr id="428" name="Google Shape;428;p54"/>
          <p:cNvSpPr txBox="1"/>
          <p:nvPr>
            <p:ph idx="1" type="body"/>
          </p:nvPr>
        </p:nvSpPr>
        <p:spPr>
          <a:xfrm>
            <a:off x="228600" y="1447800"/>
            <a:ext cx="8686800" cy="5181600"/>
          </a:xfrm>
          <a:prstGeom prst="rect">
            <a:avLst/>
          </a:prstGeom>
          <a:noFill/>
          <a:ln>
            <a:noFill/>
          </a:ln>
        </p:spPr>
        <p:txBody>
          <a:bodyPr anchorCtr="0" anchor="t" bIns="45700" lIns="91425" spcFirstLastPara="1" rIns="91425" wrap="square" tIns="45700">
            <a:noAutofit/>
          </a:bodyPr>
          <a:lstStyle/>
          <a:p>
            <a:pPr indent="-228600" lvl="0" marL="228600" rtl="0" algn="l">
              <a:lnSpc>
                <a:spcPct val="110000"/>
              </a:lnSpc>
              <a:spcBef>
                <a:spcPts val="0"/>
              </a:spcBef>
              <a:spcAft>
                <a:spcPts val="0"/>
              </a:spcAft>
              <a:buClr>
                <a:srgbClr val="000CA0"/>
              </a:buClr>
              <a:buSzPts val="1900"/>
              <a:buChar char="•"/>
            </a:pPr>
            <a:r>
              <a:rPr lang="en-US" sz="1900">
                <a:solidFill>
                  <a:srgbClr val="000CA0"/>
                </a:solidFill>
                <a:latin typeface="Times New Roman"/>
                <a:ea typeface="Times New Roman"/>
                <a:cs typeface="Times New Roman"/>
                <a:sym typeface="Times New Roman"/>
              </a:rPr>
              <a:t>Establish a chain of command that identifies who is to make the call to remove individuals from the field.</a:t>
            </a:r>
            <a:endParaRPr/>
          </a:p>
          <a:p>
            <a:pPr indent="-228600" lvl="0" marL="228600" rtl="0" algn="l">
              <a:lnSpc>
                <a:spcPct val="110000"/>
              </a:lnSpc>
              <a:spcBef>
                <a:spcPts val="1000"/>
              </a:spcBef>
              <a:spcAft>
                <a:spcPts val="0"/>
              </a:spcAft>
              <a:buClr>
                <a:srgbClr val="000CA0"/>
              </a:buClr>
              <a:buSzPts val="1900"/>
              <a:buChar char="•"/>
            </a:pPr>
            <a:r>
              <a:rPr lang="en-US" sz="1900">
                <a:solidFill>
                  <a:srgbClr val="000CA0"/>
                </a:solidFill>
                <a:latin typeface="Times New Roman"/>
                <a:ea typeface="Times New Roman"/>
                <a:cs typeface="Times New Roman"/>
                <a:sym typeface="Times New Roman"/>
              </a:rPr>
              <a:t>Name a designated weather watcher (A person who actively looks for the signs of threatening weather and notifies the chain of command if severe weather becomes dangerous).</a:t>
            </a:r>
            <a:endParaRPr/>
          </a:p>
          <a:p>
            <a:pPr indent="-228600" lvl="0" marL="228600" rtl="0" algn="l">
              <a:lnSpc>
                <a:spcPct val="110000"/>
              </a:lnSpc>
              <a:spcBef>
                <a:spcPts val="1000"/>
              </a:spcBef>
              <a:spcAft>
                <a:spcPts val="0"/>
              </a:spcAft>
              <a:buClr>
                <a:srgbClr val="000CA0"/>
              </a:buClr>
              <a:buSzPts val="1900"/>
              <a:buChar char="•"/>
            </a:pPr>
            <a:r>
              <a:rPr lang="en-US" sz="1900">
                <a:solidFill>
                  <a:srgbClr val="000CA0"/>
                </a:solidFill>
                <a:latin typeface="Times New Roman"/>
                <a:ea typeface="Times New Roman"/>
                <a:cs typeface="Times New Roman"/>
                <a:sym typeface="Times New Roman"/>
              </a:rPr>
              <a:t>Have a means of monitoring local weather forecasts and warnings.</a:t>
            </a:r>
            <a:endParaRPr/>
          </a:p>
          <a:p>
            <a:pPr indent="-228600" lvl="0" marL="228600" rtl="0" algn="l">
              <a:lnSpc>
                <a:spcPct val="110000"/>
              </a:lnSpc>
              <a:spcBef>
                <a:spcPts val="1000"/>
              </a:spcBef>
              <a:spcAft>
                <a:spcPts val="0"/>
              </a:spcAft>
              <a:buClr>
                <a:srgbClr val="000CA0"/>
              </a:buClr>
              <a:buSzPts val="1900"/>
              <a:buChar char="•"/>
            </a:pPr>
            <a:r>
              <a:rPr lang="en-US" sz="1900">
                <a:solidFill>
                  <a:srgbClr val="000CA0"/>
                </a:solidFill>
                <a:latin typeface="Times New Roman"/>
                <a:ea typeface="Times New Roman"/>
                <a:cs typeface="Times New Roman"/>
                <a:sym typeface="Times New Roman"/>
              </a:rPr>
              <a:t>Designate a safe shelter for each venue. See examples below.</a:t>
            </a:r>
            <a:endParaRPr/>
          </a:p>
          <a:p>
            <a:pPr indent="-228600" lvl="0" marL="228600" rtl="0" algn="l">
              <a:lnSpc>
                <a:spcPct val="110000"/>
              </a:lnSpc>
              <a:spcBef>
                <a:spcPts val="1000"/>
              </a:spcBef>
              <a:spcAft>
                <a:spcPts val="0"/>
              </a:spcAft>
              <a:buClr>
                <a:srgbClr val="000CA0"/>
              </a:buClr>
              <a:buSzPts val="1900"/>
              <a:buChar char="•"/>
            </a:pPr>
            <a:r>
              <a:rPr lang="en-US" sz="1900">
                <a:solidFill>
                  <a:srgbClr val="000CA0"/>
                </a:solidFill>
                <a:latin typeface="Times New Roman"/>
                <a:ea typeface="Times New Roman"/>
                <a:cs typeface="Times New Roman"/>
                <a:sym typeface="Times New Roman"/>
              </a:rPr>
              <a:t>When thunder is heard within 30 seconds of a visible lightning strike, or a cloud-to-ground lightning bolt is seen, the thunderstorm is close enough to strike your location with lightning. Suspend play for thirty minutes and take shelter immediately.</a:t>
            </a:r>
            <a:endParaRPr/>
          </a:p>
          <a:p>
            <a:pPr indent="-228600" lvl="0" marL="228600" rtl="0" algn="l">
              <a:lnSpc>
                <a:spcPct val="110000"/>
              </a:lnSpc>
              <a:spcBef>
                <a:spcPts val="1000"/>
              </a:spcBef>
              <a:spcAft>
                <a:spcPts val="0"/>
              </a:spcAft>
              <a:buClr>
                <a:srgbClr val="000CA0"/>
              </a:buClr>
              <a:buSzPts val="1900"/>
              <a:buChar char="•"/>
            </a:pPr>
            <a:r>
              <a:rPr lang="en-US" sz="1900">
                <a:solidFill>
                  <a:srgbClr val="000CA0"/>
                </a:solidFill>
                <a:latin typeface="Times New Roman"/>
                <a:ea typeface="Times New Roman"/>
                <a:cs typeface="Times New Roman"/>
                <a:sym typeface="Times New Roman"/>
              </a:rPr>
              <a:t>Once activities have been suspended, wait at least thirty minutes following the last sound of thunder or lightning flash prior to resuming an activity or returning outdoors. </a:t>
            </a:r>
            <a:endParaRPr/>
          </a:p>
        </p:txBody>
      </p:sp>
      <p:pic>
        <p:nvPicPr>
          <p:cNvPr descr="UILTraditional_No bkgrd.psd" id="429" name="Google Shape;429;p54"/>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34" name="Shape 434"/>
        <p:cNvGrpSpPr/>
        <p:nvPr/>
      </p:nvGrpSpPr>
      <p:grpSpPr>
        <a:xfrm>
          <a:off x="0" y="0"/>
          <a:ext cx="0" cy="0"/>
          <a:chOff x="0" y="0"/>
          <a:chExt cx="0" cy="0"/>
        </a:xfrm>
      </p:grpSpPr>
      <p:sp>
        <p:nvSpPr>
          <p:cNvPr id="435" name="Google Shape;435;p55"/>
          <p:cNvSpPr txBox="1"/>
          <p:nvPr>
            <p:ph type="title"/>
          </p:nvPr>
        </p:nvSpPr>
        <p:spPr>
          <a:xfrm>
            <a:off x="152400" y="152400"/>
            <a:ext cx="8839200" cy="1143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RECOMMENDATIONS FOR LIGHTNING SAFETY</a:t>
            </a:r>
            <a:endParaRPr u="sng">
              <a:solidFill>
                <a:srgbClr val="000CA0"/>
              </a:solidFill>
              <a:latin typeface="Arial"/>
              <a:ea typeface="Arial"/>
              <a:cs typeface="Arial"/>
              <a:sym typeface="Arial"/>
            </a:endParaRPr>
          </a:p>
        </p:txBody>
      </p:sp>
      <p:sp>
        <p:nvSpPr>
          <p:cNvPr id="436" name="Google Shape;436;p55"/>
          <p:cNvSpPr txBox="1"/>
          <p:nvPr>
            <p:ph idx="1" type="body"/>
          </p:nvPr>
        </p:nvSpPr>
        <p:spPr>
          <a:xfrm>
            <a:off x="152400" y="1447800"/>
            <a:ext cx="8839200" cy="51054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Avoid being the highest point in an open field, in contact with, or proximity to the highest point, as well as being on the open water. Do not take shelter under or near trees, flagpoles, or light poles.</a:t>
            </a:r>
            <a:endParaRPr/>
          </a:p>
          <a:p>
            <a:pPr indent="-228600" lvl="0" marL="228600" rtl="0" algn="l">
              <a:lnSpc>
                <a:spcPct val="10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Assume that lightning safe position (crouched on the ground weight on the balls of the feet, feet together, head lowered, and ears covered) for individuals who feel their hair stand on end, skin tingle, or hear "crackling" noises. Do not lie flat on the ground.</a:t>
            </a:r>
            <a:endParaRPr/>
          </a:p>
          <a:p>
            <a:pPr indent="-228600" lvl="0" marL="228600" rtl="0" algn="l">
              <a:lnSpc>
                <a:spcPct val="10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Observe the following basic first aid procedures in managing victims of a lightning strike:</a:t>
            </a:r>
            <a:endParaRPr/>
          </a:p>
          <a:p>
            <a:pPr indent="-228600" lvl="0" marL="228600" rtl="0" algn="l">
              <a:lnSpc>
                <a:spcPct val="10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          * Activate local EMS</a:t>
            </a:r>
            <a:endParaRPr/>
          </a:p>
          <a:p>
            <a:pPr indent="-228600" lvl="0" marL="228600" rtl="0" algn="l">
              <a:lnSpc>
                <a:spcPct val="10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          * Lightning victims do not "carry a charge" and are safe to touch.</a:t>
            </a:r>
            <a:endParaRPr/>
          </a:p>
          <a:p>
            <a:pPr indent="-228600" lvl="0" marL="228600" rtl="0" algn="l">
              <a:lnSpc>
                <a:spcPct val="10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          * If necessary, move the victim with care to a safer location.</a:t>
            </a:r>
            <a:endParaRPr/>
          </a:p>
          <a:p>
            <a:pPr indent="-228600" lvl="0" marL="228600" rtl="0" algn="l">
              <a:lnSpc>
                <a:spcPct val="10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          * Evaluate airway, breathing, and circulation, and begin CPR if necessary.</a:t>
            </a:r>
            <a:endParaRPr/>
          </a:p>
          <a:p>
            <a:pPr indent="-228600" lvl="0" marL="228600" rtl="0" algn="l">
              <a:lnSpc>
                <a:spcPct val="100000"/>
              </a:lnSpc>
              <a:spcBef>
                <a:spcPts val="1000"/>
              </a:spcBef>
              <a:spcAft>
                <a:spcPts val="0"/>
              </a:spcAft>
              <a:buClr>
                <a:srgbClr val="000CA0"/>
              </a:buClr>
              <a:buSzPts val="1800"/>
              <a:buFont typeface="Times New Roman"/>
              <a:buNone/>
            </a:pPr>
            <a:r>
              <a:rPr lang="en-US" sz="1800">
                <a:solidFill>
                  <a:srgbClr val="000CA0"/>
                </a:solidFill>
                <a:latin typeface="Times New Roman"/>
                <a:ea typeface="Times New Roman"/>
                <a:cs typeface="Times New Roman"/>
                <a:sym typeface="Times New Roman"/>
              </a:rPr>
              <a:t>          * Evaluate and treat for hypothermia, shock, fractures, and/or burns. </a:t>
            </a:r>
            <a:endParaRPr/>
          </a:p>
          <a:p>
            <a:pPr indent="-228600" lvl="0" marL="228600" rtl="0" algn="l">
              <a:lnSpc>
                <a:spcPct val="100000"/>
              </a:lnSpc>
              <a:spcBef>
                <a:spcPts val="1000"/>
              </a:spcBef>
              <a:spcAft>
                <a:spcPts val="0"/>
              </a:spcAft>
              <a:buClr>
                <a:srgbClr val="000CA0"/>
              </a:buClr>
              <a:buSzPts val="1800"/>
              <a:buChar char="•"/>
            </a:pPr>
            <a:r>
              <a:rPr lang="en-US" sz="1800">
                <a:solidFill>
                  <a:srgbClr val="000CA0"/>
                </a:solidFill>
                <a:latin typeface="Times New Roman"/>
                <a:ea typeface="Times New Roman"/>
                <a:cs typeface="Times New Roman"/>
                <a:sym typeface="Times New Roman"/>
              </a:rPr>
              <a:t>All individuals have the right to leave an athletic site in order to seek a safe structure if the person feels in danger of impending lightning activity, without fear of repercussions or penalty from anyone. </a:t>
            </a:r>
            <a:endParaRPr/>
          </a:p>
        </p:txBody>
      </p:sp>
      <p:pic>
        <p:nvPicPr>
          <p:cNvPr descr="UILTraditional_No bkgrd.psd" id="437" name="Google Shape;437;p55"/>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42" name="Shape 442"/>
        <p:cNvGrpSpPr/>
        <p:nvPr/>
      </p:nvGrpSpPr>
      <p:grpSpPr>
        <a:xfrm>
          <a:off x="0" y="0"/>
          <a:ext cx="0" cy="0"/>
          <a:chOff x="0" y="0"/>
          <a:chExt cx="0" cy="0"/>
        </a:xfrm>
      </p:grpSpPr>
      <p:sp>
        <p:nvSpPr>
          <p:cNvPr id="443" name="Google Shape;443;p56"/>
          <p:cNvSpPr txBox="1"/>
          <p:nvPr>
            <p:ph type="title"/>
          </p:nvPr>
        </p:nvSpPr>
        <p:spPr>
          <a:xfrm>
            <a:off x="152400" y="152400"/>
            <a:ext cx="8839200" cy="1219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RECOMMENDATIONS FOR LIGHTNING SAFETY</a:t>
            </a:r>
            <a:endParaRPr u="sng">
              <a:solidFill>
                <a:srgbClr val="000CA0"/>
              </a:solidFill>
              <a:latin typeface="Arial"/>
              <a:ea typeface="Arial"/>
              <a:cs typeface="Arial"/>
              <a:sym typeface="Arial"/>
            </a:endParaRPr>
          </a:p>
        </p:txBody>
      </p:sp>
      <p:sp>
        <p:nvSpPr>
          <p:cNvPr id="444" name="Google Shape;444;p56"/>
          <p:cNvSpPr txBox="1"/>
          <p:nvPr>
            <p:ph idx="1" type="body"/>
          </p:nvPr>
        </p:nvSpPr>
        <p:spPr>
          <a:xfrm>
            <a:off x="152400" y="1295400"/>
            <a:ext cx="8839200" cy="52578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0CA0"/>
              </a:buClr>
              <a:buSzPts val="2400"/>
              <a:buFont typeface="Times New Roman"/>
              <a:buNone/>
            </a:pPr>
            <a:r>
              <a:rPr b="1" lang="en-US" sz="2400">
                <a:solidFill>
                  <a:srgbClr val="000CA0"/>
                </a:solidFill>
                <a:latin typeface="Times New Roman"/>
                <a:ea typeface="Times New Roman"/>
                <a:cs typeface="Times New Roman"/>
                <a:sym typeface="Times New Roman"/>
              </a:rPr>
              <a:t>Safe Shelter-</a:t>
            </a:r>
            <a:endParaRPr/>
          </a:p>
          <a:p>
            <a:pPr indent="-228600" lvl="0" marL="228600" rtl="0" algn="l">
              <a:lnSpc>
                <a:spcPct val="100000"/>
              </a:lnSpc>
              <a:spcBef>
                <a:spcPts val="1000"/>
              </a:spcBef>
              <a:spcAft>
                <a:spcPts val="0"/>
              </a:spcAft>
              <a:buClr>
                <a:srgbClr val="000CA0"/>
              </a:buClr>
              <a:buSzPts val="2400"/>
              <a:buChar char="•"/>
            </a:pPr>
            <a:r>
              <a:rPr lang="en-US" sz="2400">
                <a:solidFill>
                  <a:srgbClr val="000CA0"/>
                </a:solidFill>
                <a:latin typeface="Times New Roman"/>
                <a:ea typeface="Times New Roman"/>
                <a:cs typeface="Times New Roman"/>
                <a:sym typeface="Times New Roman"/>
              </a:rPr>
              <a:t>A safe location is any substantial, frequently inhabited building. The building should have four solid walls (not a dug out), electrical and telephone wiring, as well as plumbing, all of which aid in grounding a structure.</a:t>
            </a:r>
            <a:endParaRPr/>
          </a:p>
          <a:p>
            <a:pPr indent="-228600" lvl="0" marL="228600" rtl="0" algn="l">
              <a:lnSpc>
                <a:spcPct val="100000"/>
              </a:lnSpc>
              <a:spcBef>
                <a:spcPts val="1000"/>
              </a:spcBef>
              <a:spcAft>
                <a:spcPts val="0"/>
              </a:spcAft>
              <a:buClr>
                <a:srgbClr val="000CA0"/>
              </a:buClr>
              <a:buSzPts val="2400"/>
              <a:buChar char="•"/>
            </a:pPr>
            <a:r>
              <a:rPr lang="en-US" sz="2400">
                <a:solidFill>
                  <a:srgbClr val="000CA0"/>
                </a:solidFill>
                <a:latin typeface="Times New Roman"/>
                <a:ea typeface="Times New Roman"/>
                <a:cs typeface="Times New Roman"/>
                <a:sym typeface="Times New Roman"/>
              </a:rPr>
              <a:t>The secondary choice for a safer location from the lightning hazard is a fully enclosed vehicle with a metal roof and the windows completely closed. It is important to not touch any part of the metal framework of the vehicle while inside it during ongoing thunderstorms.</a:t>
            </a:r>
            <a:endParaRPr/>
          </a:p>
          <a:p>
            <a:pPr indent="-228600" lvl="0" marL="228600" rtl="0" algn="l">
              <a:lnSpc>
                <a:spcPct val="100000"/>
              </a:lnSpc>
              <a:spcBef>
                <a:spcPts val="1000"/>
              </a:spcBef>
              <a:spcAft>
                <a:spcPts val="0"/>
              </a:spcAft>
              <a:buClr>
                <a:srgbClr val="000CA0"/>
              </a:buClr>
              <a:buSzPts val="2400"/>
              <a:buChar char="•"/>
            </a:pPr>
            <a:r>
              <a:rPr lang="en-US" sz="2400">
                <a:solidFill>
                  <a:srgbClr val="000CA0"/>
                </a:solidFill>
                <a:latin typeface="Times New Roman"/>
                <a:ea typeface="Times New Roman"/>
                <a:cs typeface="Times New Roman"/>
                <a:sym typeface="Times New Roman"/>
              </a:rPr>
              <a:t>It is not safe to shower, bathe, or talk on landline phones while inside of a safe shelter during thunderstorms (cell phones are ok). </a:t>
            </a:r>
            <a:endParaRPr/>
          </a:p>
          <a:p>
            <a:pPr indent="-228600" lvl="0" marL="228600" rtl="0" algn="l">
              <a:lnSpc>
                <a:spcPct val="90000"/>
              </a:lnSpc>
              <a:spcBef>
                <a:spcPts val="1000"/>
              </a:spcBef>
              <a:spcAft>
                <a:spcPts val="0"/>
              </a:spcAft>
              <a:buClr>
                <a:schemeClr val="lt1"/>
              </a:buClr>
              <a:buSzPts val="2800"/>
              <a:buFont typeface="Century Gothic"/>
              <a:buNone/>
            </a:pPr>
            <a:r>
              <a:t/>
            </a:r>
            <a:endParaRPr sz="28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800"/>
              <a:buFont typeface="Century Gothic"/>
              <a:buNone/>
            </a:pPr>
            <a:r>
              <a:t/>
            </a:r>
            <a:endParaRPr sz="28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800"/>
              <a:buFont typeface="Times New Roman"/>
              <a:buNone/>
            </a:pPr>
            <a:r>
              <a:rPr lang="en-US" sz="2800">
                <a:latin typeface="Times New Roman"/>
                <a:ea typeface="Times New Roman"/>
                <a:cs typeface="Times New Roman"/>
                <a:sym typeface="Times New Roman"/>
              </a:rPr>
              <a:t>Postpone or suspend activity if a thunderstorm appears imminent before or during an activity or contest (irrespective of whether lightning is seen or thunder heard) until the hazard has passed. Signs of imminent thunderstorm activity are darkening clouds, high winds, and thunder or lightning activity.</a:t>
            </a:r>
            <a:endParaRPr/>
          </a:p>
        </p:txBody>
      </p:sp>
      <p:pic>
        <p:nvPicPr>
          <p:cNvPr descr="UILTraditional_No bkgrd.psd" id="445" name="Google Shape;445;p56"/>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49" name="Shape 449"/>
        <p:cNvGrpSpPr/>
        <p:nvPr/>
      </p:nvGrpSpPr>
      <p:grpSpPr>
        <a:xfrm>
          <a:off x="0" y="0"/>
          <a:ext cx="0" cy="0"/>
          <a:chOff x="0" y="0"/>
          <a:chExt cx="0" cy="0"/>
        </a:xfrm>
      </p:grpSpPr>
      <p:sp>
        <p:nvSpPr>
          <p:cNvPr id="450" name="Google Shape;450;p57"/>
          <p:cNvSpPr txBox="1"/>
          <p:nvPr>
            <p:ph type="title"/>
          </p:nvPr>
        </p:nvSpPr>
        <p:spPr>
          <a:xfrm>
            <a:off x="228600" y="304800"/>
            <a:ext cx="8724900" cy="685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800"/>
              <a:buFont typeface="Times New Roman"/>
              <a:buNone/>
            </a:pPr>
            <a:r>
              <a:rPr b="1" lang="en-US" sz="4800" u="sng">
                <a:solidFill>
                  <a:srgbClr val="000CA0"/>
                </a:solidFill>
                <a:latin typeface="Times New Roman"/>
                <a:ea typeface="Times New Roman"/>
                <a:cs typeface="Times New Roman"/>
                <a:sym typeface="Times New Roman"/>
              </a:rPr>
              <a:t>SECTION 6</a:t>
            </a:r>
            <a:endParaRPr/>
          </a:p>
        </p:txBody>
      </p:sp>
      <p:sp>
        <p:nvSpPr>
          <p:cNvPr id="451" name="Google Shape;451;p57"/>
          <p:cNvSpPr txBox="1"/>
          <p:nvPr>
            <p:ph idx="1" type="body"/>
          </p:nvPr>
        </p:nvSpPr>
        <p:spPr>
          <a:xfrm>
            <a:off x="594360" y="1066800"/>
            <a:ext cx="7955280" cy="533400"/>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000CA0"/>
              </a:buClr>
              <a:buSzPts val="4400"/>
              <a:buFont typeface="Times New Roman"/>
              <a:buNone/>
            </a:pPr>
            <a:r>
              <a:rPr lang="en-US" sz="4400">
                <a:solidFill>
                  <a:srgbClr val="000CA0"/>
                </a:solidFill>
                <a:latin typeface="Times New Roman"/>
                <a:ea typeface="Times New Roman"/>
                <a:cs typeface="Times New Roman"/>
                <a:sym typeface="Times New Roman"/>
              </a:rPr>
              <a:t>Communicable Diseases</a:t>
            </a:r>
            <a:endParaRPr/>
          </a:p>
        </p:txBody>
      </p:sp>
      <p:pic>
        <p:nvPicPr>
          <p:cNvPr id="452" name="Google Shape;452;p57"/>
          <p:cNvPicPr preferRelativeResize="0"/>
          <p:nvPr/>
        </p:nvPicPr>
        <p:blipFill rotWithShape="1">
          <a:blip r:embed="rId3">
            <a:alphaModFix/>
          </a:blip>
          <a:srcRect b="0" l="0" r="0" t="0"/>
          <a:stretch/>
        </p:blipFill>
        <p:spPr>
          <a:xfrm>
            <a:off x="317500" y="2286000"/>
            <a:ext cx="2400300" cy="2400300"/>
          </a:xfrm>
          <a:prstGeom prst="rect">
            <a:avLst/>
          </a:prstGeom>
          <a:noFill/>
          <a:ln>
            <a:noFill/>
          </a:ln>
        </p:spPr>
      </p:pic>
      <p:pic>
        <p:nvPicPr>
          <p:cNvPr id="453" name="Google Shape;453;p57"/>
          <p:cNvPicPr preferRelativeResize="0"/>
          <p:nvPr/>
        </p:nvPicPr>
        <p:blipFill rotWithShape="1">
          <a:blip r:embed="rId4">
            <a:alphaModFix/>
          </a:blip>
          <a:srcRect b="0" l="0" r="0" t="0"/>
          <a:stretch/>
        </p:blipFill>
        <p:spPr>
          <a:xfrm>
            <a:off x="6015260" y="2286000"/>
            <a:ext cx="2755900" cy="2362200"/>
          </a:xfrm>
          <a:prstGeom prst="rect">
            <a:avLst/>
          </a:prstGeom>
          <a:noFill/>
          <a:ln>
            <a:noFill/>
          </a:ln>
        </p:spPr>
      </p:pic>
      <p:pic>
        <p:nvPicPr>
          <p:cNvPr id="454" name="Google Shape;454;p57"/>
          <p:cNvPicPr preferRelativeResize="0"/>
          <p:nvPr/>
        </p:nvPicPr>
        <p:blipFill rotWithShape="1">
          <a:blip r:embed="rId5">
            <a:alphaModFix/>
          </a:blip>
          <a:srcRect b="0" l="0" r="0" t="0"/>
          <a:stretch/>
        </p:blipFill>
        <p:spPr>
          <a:xfrm>
            <a:off x="3175000" y="3962400"/>
            <a:ext cx="2389909" cy="2400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0" name="Shape 170"/>
        <p:cNvGrpSpPr/>
        <p:nvPr/>
      </p:nvGrpSpPr>
      <p:grpSpPr>
        <a:xfrm>
          <a:off x="0" y="0"/>
          <a:ext cx="0" cy="0"/>
          <a:chOff x="0" y="0"/>
          <a:chExt cx="0" cy="0"/>
        </a:xfrm>
      </p:grpSpPr>
      <p:pic>
        <p:nvPicPr>
          <p:cNvPr descr="UILTraditional_No bkgrd.psd" id="171" name="Google Shape;171;p22"/>
          <p:cNvPicPr preferRelativeResize="0"/>
          <p:nvPr/>
        </p:nvPicPr>
        <p:blipFill rotWithShape="1">
          <a:blip r:embed="rId3">
            <a:alphaModFix amt="14000"/>
          </a:blip>
          <a:srcRect b="0" l="0" r="0" t="0"/>
          <a:stretch/>
        </p:blipFill>
        <p:spPr>
          <a:xfrm>
            <a:off x="1905000" y="1371600"/>
            <a:ext cx="5486400" cy="4620126"/>
          </a:xfrm>
          <a:prstGeom prst="rect">
            <a:avLst/>
          </a:prstGeom>
          <a:noFill/>
          <a:ln>
            <a:noFill/>
          </a:ln>
          <a:effectLst>
            <a:outerShdw sx="1000" rotWithShape="0" algn="tl" sy="1000">
              <a:srgbClr val="333333">
                <a:alpha val="91764"/>
              </a:srgbClr>
            </a:outerShdw>
          </a:effectLst>
        </p:spPr>
      </p:pic>
      <p:sp>
        <p:nvSpPr>
          <p:cNvPr id="172" name="Google Shape;172;p22"/>
          <p:cNvSpPr txBox="1"/>
          <p:nvPr>
            <p:ph type="title"/>
          </p:nvPr>
        </p:nvSpPr>
        <p:spPr>
          <a:xfrm>
            <a:off x="228600" y="228600"/>
            <a:ext cx="8686800" cy="91439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KEY CPR COMPONENTS</a:t>
            </a:r>
            <a:endParaRPr u="sng">
              <a:solidFill>
                <a:srgbClr val="000CA0"/>
              </a:solidFill>
              <a:latin typeface="Times New Roman"/>
              <a:ea typeface="Times New Roman"/>
              <a:cs typeface="Times New Roman"/>
              <a:sym typeface="Times New Roman"/>
            </a:endParaRPr>
          </a:p>
        </p:txBody>
      </p:sp>
      <p:sp>
        <p:nvSpPr>
          <p:cNvPr id="173" name="Google Shape;173;p22"/>
          <p:cNvSpPr txBox="1"/>
          <p:nvPr>
            <p:ph idx="1" type="body"/>
          </p:nvPr>
        </p:nvSpPr>
        <p:spPr>
          <a:xfrm>
            <a:off x="4724400" y="1371601"/>
            <a:ext cx="4191000" cy="514290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Compression Rate – at least 100/min (to the beat of Bee Gees song Stayin’ Alive)</a:t>
            </a:r>
            <a:endParaRPr/>
          </a:p>
          <a:p>
            <a:pPr indent="-228600" lvl="0" marL="228600" rtl="0" algn="l">
              <a:lnSpc>
                <a:spcPct val="90000"/>
              </a:lnSpc>
              <a:spcBef>
                <a:spcPts val="168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Minimize interruptions in Compressions (&lt; 10 sec)</a:t>
            </a:r>
            <a:endParaRPr/>
          </a:p>
          <a:p>
            <a:pPr indent="-228600" lvl="0" marL="228600" rtl="0" algn="l">
              <a:lnSpc>
                <a:spcPct val="90000"/>
              </a:lnSpc>
              <a:spcBef>
                <a:spcPts val="168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If AED present – Compressions must be performed before and after a shock</a:t>
            </a:r>
            <a:endParaRPr/>
          </a:p>
          <a:p>
            <a:pPr indent="-88900" lvl="0" marL="228600" rtl="0" algn="l">
              <a:lnSpc>
                <a:spcPct val="90000"/>
              </a:lnSpc>
              <a:spcBef>
                <a:spcPts val="1840"/>
              </a:spcBef>
              <a:spcAft>
                <a:spcPts val="0"/>
              </a:spcAft>
              <a:buClr>
                <a:schemeClr val="lt1"/>
              </a:buClr>
              <a:buSzPts val="2200"/>
              <a:buNone/>
            </a:pPr>
            <a:r>
              <a:t/>
            </a:r>
            <a:endParaRPr b="1">
              <a:solidFill>
                <a:srgbClr val="000CA0"/>
              </a:solidFill>
              <a:latin typeface="Arial"/>
              <a:ea typeface="Arial"/>
              <a:cs typeface="Arial"/>
              <a:sym typeface="Arial"/>
            </a:endParaRPr>
          </a:p>
          <a:p>
            <a:pPr indent="-88900" lvl="0" marL="228600" rtl="0" algn="l">
              <a:lnSpc>
                <a:spcPct val="90000"/>
              </a:lnSpc>
              <a:spcBef>
                <a:spcPts val="1000"/>
              </a:spcBef>
              <a:spcAft>
                <a:spcPts val="0"/>
              </a:spcAft>
              <a:buClr>
                <a:schemeClr val="lt1"/>
              </a:buClr>
              <a:buSzPts val="2200"/>
              <a:buNone/>
            </a:pPr>
            <a:r>
              <a:t/>
            </a:r>
            <a:endParaRPr>
              <a:solidFill>
                <a:srgbClr val="000CA0"/>
              </a:solidFill>
              <a:latin typeface="Arial"/>
              <a:ea typeface="Arial"/>
              <a:cs typeface="Arial"/>
              <a:sym typeface="Arial"/>
            </a:endParaRPr>
          </a:p>
        </p:txBody>
      </p:sp>
      <p:pic>
        <p:nvPicPr>
          <p:cNvPr descr="handsonly-cpr-poster-1-638.jpg" id="174" name="Google Shape;174;p22"/>
          <p:cNvPicPr preferRelativeResize="0"/>
          <p:nvPr/>
        </p:nvPicPr>
        <p:blipFill rotWithShape="1">
          <a:blip r:embed="rId4">
            <a:alphaModFix/>
          </a:blip>
          <a:srcRect b="0" l="0" r="0" t="0"/>
          <a:stretch/>
        </p:blipFill>
        <p:spPr>
          <a:xfrm>
            <a:off x="685800" y="1447800"/>
            <a:ext cx="3733800" cy="468367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59" name="Shape 459"/>
        <p:cNvGrpSpPr/>
        <p:nvPr/>
      </p:nvGrpSpPr>
      <p:grpSpPr>
        <a:xfrm>
          <a:off x="0" y="0"/>
          <a:ext cx="0" cy="0"/>
          <a:chOff x="0" y="0"/>
          <a:chExt cx="0" cy="0"/>
        </a:xfrm>
      </p:grpSpPr>
      <p:sp>
        <p:nvSpPr>
          <p:cNvPr id="460" name="Google Shape;460;p58"/>
          <p:cNvSpPr txBox="1"/>
          <p:nvPr>
            <p:ph type="title"/>
          </p:nvPr>
        </p:nvSpPr>
        <p:spPr>
          <a:xfrm>
            <a:off x="152400" y="152400"/>
            <a:ext cx="8839200" cy="1219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COMMUNICABLE DISEASE PROCEDURES</a:t>
            </a:r>
            <a:endParaRPr>
              <a:solidFill>
                <a:srgbClr val="000CA0"/>
              </a:solidFill>
              <a:latin typeface="Arial"/>
              <a:ea typeface="Arial"/>
              <a:cs typeface="Arial"/>
              <a:sym typeface="Arial"/>
            </a:endParaRPr>
          </a:p>
        </p:txBody>
      </p:sp>
      <p:sp>
        <p:nvSpPr>
          <p:cNvPr id="461" name="Google Shape;461;p58"/>
          <p:cNvSpPr txBox="1"/>
          <p:nvPr>
            <p:ph idx="1" type="body"/>
          </p:nvPr>
        </p:nvSpPr>
        <p:spPr>
          <a:xfrm>
            <a:off x="152400" y="1447800"/>
            <a:ext cx="8839200" cy="5181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3200"/>
              <a:buFont typeface="Times New Roman"/>
              <a:buNone/>
            </a:pPr>
            <a:r>
              <a:rPr lang="en-US" sz="3200" u="sng">
                <a:solidFill>
                  <a:srgbClr val="FF0000"/>
                </a:solidFill>
                <a:latin typeface="Times New Roman"/>
                <a:ea typeface="Times New Roman"/>
                <a:cs typeface="Times New Roman"/>
                <a:sym typeface="Times New Roman"/>
              </a:rPr>
              <a:t>Universal Hygiene Protocol for All Sports</a:t>
            </a:r>
            <a:endParaRPr sz="2800" u="sng">
              <a:latin typeface="Times New Roman"/>
              <a:ea typeface="Times New Roman"/>
              <a:cs typeface="Times New Roman"/>
              <a:sym typeface="Times New Roman"/>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Shower immediately after all competition and practice</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Wash all workout clothing after practice</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Wash personal gear (knee pads and braces) weekly. </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Do not share towels or personal hygiene products (razors) with others. </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Refrain from full body (chest, arms, abdomen) cosmetic shaving. </a:t>
            </a:r>
            <a:endParaRPr/>
          </a:p>
        </p:txBody>
      </p:sp>
      <p:pic>
        <p:nvPicPr>
          <p:cNvPr descr="UILTraditional_No bkgrd.psd" id="462" name="Google Shape;462;p58"/>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67" name="Shape 467"/>
        <p:cNvGrpSpPr/>
        <p:nvPr/>
      </p:nvGrpSpPr>
      <p:grpSpPr>
        <a:xfrm>
          <a:off x="0" y="0"/>
          <a:ext cx="0" cy="0"/>
          <a:chOff x="0" y="0"/>
          <a:chExt cx="0" cy="0"/>
        </a:xfrm>
      </p:grpSpPr>
      <p:sp>
        <p:nvSpPr>
          <p:cNvPr id="468" name="Google Shape;468;p59"/>
          <p:cNvSpPr txBox="1"/>
          <p:nvPr>
            <p:ph type="title"/>
          </p:nvPr>
        </p:nvSpPr>
        <p:spPr>
          <a:xfrm>
            <a:off x="152400" y="152400"/>
            <a:ext cx="8839200" cy="1143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COMMUNICABLE DISEASE PROCEDURES</a:t>
            </a:r>
            <a:endParaRPr>
              <a:solidFill>
                <a:srgbClr val="000CA0"/>
              </a:solidFill>
              <a:latin typeface="Arial"/>
              <a:ea typeface="Arial"/>
              <a:cs typeface="Arial"/>
              <a:sym typeface="Arial"/>
            </a:endParaRPr>
          </a:p>
        </p:txBody>
      </p:sp>
      <p:sp>
        <p:nvSpPr>
          <p:cNvPr id="469" name="Google Shape;469;p59"/>
          <p:cNvSpPr txBox="1"/>
          <p:nvPr>
            <p:ph idx="1" type="body"/>
          </p:nvPr>
        </p:nvSpPr>
        <p:spPr>
          <a:xfrm>
            <a:off x="228600" y="1447800"/>
            <a:ext cx="8686800" cy="50292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rgbClr val="000CA0"/>
              </a:buClr>
              <a:buSzPts val="2100"/>
              <a:buFont typeface="Times New Roman"/>
              <a:buNone/>
            </a:pPr>
            <a:r>
              <a:rPr lang="en-US" sz="2100">
                <a:solidFill>
                  <a:srgbClr val="000CA0"/>
                </a:solidFill>
                <a:latin typeface="Times New Roman"/>
                <a:ea typeface="Times New Roman"/>
                <a:cs typeface="Times New Roman"/>
                <a:sym typeface="Times New Roman"/>
              </a:rPr>
              <a:t>Means of reducing the potential exposure to Infectious Skin Diseases include-</a:t>
            </a:r>
            <a:endParaRPr/>
          </a:p>
          <a:p>
            <a:pPr indent="-228600" lvl="0" marL="228600" rtl="0" algn="l">
              <a:lnSpc>
                <a:spcPct val="110000"/>
              </a:lnSpc>
              <a:spcBef>
                <a:spcPts val="1000"/>
              </a:spcBef>
              <a:spcAft>
                <a:spcPts val="0"/>
              </a:spcAft>
              <a:buClr>
                <a:srgbClr val="000CA0"/>
              </a:buClr>
              <a:buSzPts val="2100"/>
              <a:buChar char="•"/>
            </a:pPr>
            <a:r>
              <a:rPr lang="en-US" sz="2100">
                <a:solidFill>
                  <a:srgbClr val="000CA0"/>
                </a:solidFill>
                <a:latin typeface="Times New Roman"/>
                <a:ea typeface="Times New Roman"/>
                <a:cs typeface="Times New Roman"/>
                <a:sym typeface="Times New Roman"/>
              </a:rPr>
              <a:t>Athletes must be told to notify a parent or guardian, athletic trainer and coach of any skin lesion prior to any competition or practice. An appropriate health-care professional should evaluate any skin lesion before returning to competition. </a:t>
            </a:r>
            <a:endParaRPr/>
          </a:p>
          <a:p>
            <a:pPr indent="-228600" lvl="0" marL="228600" rtl="0" algn="l">
              <a:lnSpc>
                <a:spcPct val="110000"/>
              </a:lnSpc>
              <a:spcBef>
                <a:spcPts val="1000"/>
              </a:spcBef>
              <a:spcAft>
                <a:spcPts val="0"/>
              </a:spcAft>
              <a:buClr>
                <a:srgbClr val="000CA0"/>
              </a:buClr>
              <a:buSzPts val="2100"/>
              <a:buChar char="•"/>
            </a:pPr>
            <a:r>
              <a:rPr lang="en-US" sz="2100">
                <a:solidFill>
                  <a:srgbClr val="000CA0"/>
                </a:solidFill>
                <a:latin typeface="Times New Roman"/>
                <a:ea typeface="Times New Roman"/>
                <a:cs typeface="Times New Roman"/>
                <a:sym typeface="Times New Roman"/>
              </a:rPr>
              <a:t>If an outbreak occurs on a team, especially in a contact sport, all team members should be evaluated to help prevent the potential spread of the infection. </a:t>
            </a:r>
            <a:endParaRPr/>
          </a:p>
          <a:p>
            <a:pPr indent="-228600" lvl="0" marL="228600" rtl="0" algn="l">
              <a:lnSpc>
                <a:spcPct val="110000"/>
              </a:lnSpc>
              <a:spcBef>
                <a:spcPts val="1000"/>
              </a:spcBef>
              <a:spcAft>
                <a:spcPts val="0"/>
              </a:spcAft>
              <a:buClr>
                <a:srgbClr val="000CA0"/>
              </a:buClr>
              <a:buSzPts val="2100"/>
              <a:buChar char="•"/>
            </a:pPr>
            <a:r>
              <a:rPr lang="en-US" sz="2100">
                <a:solidFill>
                  <a:srgbClr val="000CA0"/>
                </a:solidFill>
                <a:latin typeface="Times New Roman"/>
                <a:ea typeface="Times New Roman"/>
                <a:cs typeface="Times New Roman"/>
                <a:sym typeface="Times New Roman"/>
              </a:rPr>
              <a:t>Coaches, officials, and appropriate health-care professionals must follow NFHS or state/local guidelines on “time until return to competition.” Participation with a covered lesion may be considered if in accordance with NFHS, state or local guidelines and the lesion is no longer contagious. </a:t>
            </a:r>
            <a:endParaRPr/>
          </a:p>
        </p:txBody>
      </p:sp>
      <p:pic>
        <p:nvPicPr>
          <p:cNvPr descr="UILTraditional_No bkgrd.psd" id="470" name="Google Shape;470;p59"/>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75" name="Shape 475"/>
        <p:cNvGrpSpPr/>
        <p:nvPr/>
      </p:nvGrpSpPr>
      <p:grpSpPr>
        <a:xfrm>
          <a:off x="0" y="0"/>
          <a:ext cx="0" cy="0"/>
          <a:chOff x="0" y="0"/>
          <a:chExt cx="0" cy="0"/>
        </a:xfrm>
      </p:grpSpPr>
      <p:sp>
        <p:nvSpPr>
          <p:cNvPr id="476" name="Google Shape;476;p60"/>
          <p:cNvSpPr txBox="1"/>
          <p:nvPr>
            <p:ph type="title"/>
          </p:nvPr>
        </p:nvSpPr>
        <p:spPr>
          <a:xfrm>
            <a:off x="152400" y="152400"/>
            <a:ext cx="8839200" cy="1143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COMMUNICABLE DISEASE PROCEDURES</a:t>
            </a:r>
            <a:endParaRPr>
              <a:solidFill>
                <a:srgbClr val="000CA0"/>
              </a:solidFill>
              <a:latin typeface="Arial"/>
              <a:ea typeface="Arial"/>
              <a:cs typeface="Arial"/>
              <a:sym typeface="Arial"/>
            </a:endParaRPr>
          </a:p>
        </p:txBody>
      </p:sp>
      <p:sp>
        <p:nvSpPr>
          <p:cNvPr id="477" name="Google Shape;477;p60"/>
          <p:cNvSpPr txBox="1"/>
          <p:nvPr>
            <p:ph idx="1" type="body"/>
          </p:nvPr>
        </p:nvSpPr>
        <p:spPr>
          <a:xfrm>
            <a:off x="152400" y="1447800"/>
            <a:ext cx="8839200" cy="51054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0CA0"/>
              </a:buClr>
              <a:buSzPts val="2000"/>
              <a:buFont typeface="Times New Roman"/>
              <a:buNone/>
            </a:pPr>
            <a:r>
              <a:rPr lang="en-US" sz="2000">
                <a:solidFill>
                  <a:srgbClr val="000CA0"/>
                </a:solidFill>
                <a:latin typeface="Times New Roman"/>
                <a:ea typeface="Times New Roman"/>
                <a:cs typeface="Times New Roman"/>
                <a:sym typeface="Times New Roman"/>
              </a:rPr>
              <a:t>Means of reducing the potential exposure to Blood-Borne Infectious Diseases include:</a:t>
            </a:r>
            <a:endParaRPr/>
          </a:p>
          <a:p>
            <a:pPr indent="-228600" lvl="0" marL="228600" rtl="0" algn="l">
              <a:lnSpc>
                <a:spcPct val="10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An athlete who is bleeding, has an open wound, has any amount of blood on his/her uniform or has blood on his/her person, shall be directed to leave the activity until the bleeding is stopped, the wound is covered, the uniform and/or body is appropriately cleaned and/or the uniform is changed before returning to activity. </a:t>
            </a:r>
            <a:endParaRPr/>
          </a:p>
          <a:p>
            <a:pPr indent="-228600" lvl="0" marL="228600" rtl="0" algn="l">
              <a:lnSpc>
                <a:spcPct val="10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Certified athletic trainers or caregivers need to wear gloves and take other precautions to prevent blood-splash from contaminating themselves or others.</a:t>
            </a:r>
            <a:endParaRPr/>
          </a:p>
          <a:p>
            <a:pPr indent="-228600" lvl="0" marL="228600" rtl="0" algn="l">
              <a:lnSpc>
                <a:spcPct val="10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Immediately wash contaminated skin or mucous membranes with soap and water.</a:t>
            </a:r>
            <a:endParaRPr/>
          </a:p>
          <a:p>
            <a:pPr indent="-228600" lvl="0" marL="228600" rtl="0" algn="l">
              <a:lnSpc>
                <a:spcPct val="10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Clean all contaminated surfaces and equipment with disinfectant before returning to competition. Be sure to use gloves with cleaning.</a:t>
            </a:r>
            <a:endParaRPr/>
          </a:p>
          <a:p>
            <a:pPr indent="-228600" lvl="0" marL="228600" rtl="0" algn="l">
              <a:lnSpc>
                <a:spcPct val="100000"/>
              </a:lnSpc>
              <a:spcBef>
                <a:spcPts val="1000"/>
              </a:spcBef>
              <a:spcAft>
                <a:spcPts val="0"/>
              </a:spcAft>
              <a:buClr>
                <a:srgbClr val="000CA0"/>
              </a:buClr>
              <a:buSzPts val="2000"/>
              <a:buFont typeface="Arial"/>
              <a:buChar char="•"/>
            </a:pPr>
            <a:r>
              <a:rPr lang="en-US" sz="2000">
                <a:solidFill>
                  <a:srgbClr val="000CA0"/>
                </a:solidFill>
                <a:latin typeface="Times New Roman"/>
                <a:ea typeface="Times New Roman"/>
                <a:cs typeface="Times New Roman"/>
                <a:sym typeface="Times New Roman"/>
              </a:rPr>
              <a:t>Any blood exposure or bites to the skin that break the surface must be reported and evaluated by a medical provider immediately.</a:t>
            </a:r>
            <a:endParaRPr/>
          </a:p>
        </p:txBody>
      </p:sp>
      <p:pic>
        <p:nvPicPr>
          <p:cNvPr descr="UILTraditional_No bkgrd.psd" id="478" name="Google Shape;478;p60"/>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83" name="Shape 483"/>
        <p:cNvGrpSpPr/>
        <p:nvPr/>
      </p:nvGrpSpPr>
      <p:grpSpPr>
        <a:xfrm>
          <a:off x="0" y="0"/>
          <a:ext cx="0" cy="0"/>
          <a:chOff x="0" y="0"/>
          <a:chExt cx="0" cy="0"/>
        </a:xfrm>
      </p:grpSpPr>
      <p:sp>
        <p:nvSpPr>
          <p:cNvPr id="484" name="Google Shape;484;p61"/>
          <p:cNvSpPr txBox="1"/>
          <p:nvPr>
            <p:ph type="title"/>
          </p:nvPr>
        </p:nvSpPr>
        <p:spPr>
          <a:xfrm>
            <a:off x="152400" y="304800"/>
            <a:ext cx="8839200" cy="838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COMMUNICABLE DISEASE PROCEDURES</a:t>
            </a:r>
            <a:endParaRPr u="sng">
              <a:solidFill>
                <a:srgbClr val="000CA0"/>
              </a:solidFill>
              <a:latin typeface="Times New Roman"/>
              <a:ea typeface="Times New Roman"/>
              <a:cs typeface="Times New Roman"/>
              <a:sym typeface="Times New Roman"/>
            </a:endParaRPr>
          </a:p>
        </p:txBody>
      </p:sp>
      <p:sp>
        <p:nvSpPr>
          <p:cNvPr id="485" name="Google Shape;485;p61"/>
          <p:cNvSpPr txBox="1"/>
          <p:nvPr>
            <p:ph idx="1" type="body"/>
          </p:nvPr>
        </p:nvSpPr>
        <p:spPr>
          <a:xfrm>
            <a:off x="228600" y="1447800"/>
            <a:ext cx="8686800" cy="51816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2590"/>
              <a:buFont typeface="Arial"/>
              <a:buNone/>
            </a:pPr>
            <a:r>
              <a:rPr lang="en-US" sz="2590">
                <a:latin typeface="Arial"/>
                <a:ea typeface="Arial"/>
                <a:cs typeface="Arial"/>
                <a:sym typeface="Arial"/>
              </a:rPr>
              <a:t>• </a:t>
            </a:r>
            <a:r>
              <a:rPr lang="en-US" sz="2775">
                <a:solidFill>
                  <a:srgbClr val="000CA0"/>
                </a:solidFill>
                <a:latin typeface="Times New Roman"/>
                <a:ea typeface="Times New Roman"/>
                <a:cs typeface="Times New Roman"/>
                <a:sym typeface="Times New Roman"/>
              </a:rPr>
              <a:t>The risk for blood-borne infectious diseases, such as HIV/Hepatitis B, remains low in sports and to date has not been reported. </a:t>
            </a:r>
            <a:endParaRPr/>
          </a:p>
          <a:p>
            <a:pPr indent="-228600" lvl="0" marL="228600" rtl="0" algn="l">
              <a:lnSpc>
                <a:spcPct val="100000"/>
              </a:lnSpc>
              <a:spcBef>
                <a:spcPts val="1000"/>
              </a:spcBef>
              <a:spcAft>
                <a:spcPts val="0"/>
              </a:spcAft>
              <a:buClr>
                <a:srgbClr val="000CA0"/>
              </a:buClr>
              <a:buSzPts val="2775"/>
              <a:buFont typeface="Times New Roman"/>
              <a:buNone/>
            </a:pPr>
            <a:r>
              <a:rPr lang="en-US" sz="2775">
                <a:solidFill>
                  <a:srgbClr val="000CA0"/>
                </a:solidFill>
                <a:latin typeface="Times New Roman"/>
                <a:ea typeface="Times New Roman"/>
                <a:cs typeface="Times New Roman"/>
                <a:sym typeface="Times New Roman"/>
              </a:rPr>
              <a:t>• Proper precautions are needed to minimize the potential risk of spreading these diseases. </a:t>
            </a:r>
            <a:endParaRPr/>
          </a:p>
          <a:p>
            <a:pPr indent="-228600" lvl="0" marL="228600" rtl="0" algn="l">
              <a:lnSpc>
                <a:spcPct val="100000"/>
              </a:lnSpc>
              <a:spcBef>
                <a:spcPts val="1000"/>
              </a:spcBef>
              <a:spcAft>
                <a:spcPts val="0"/>
              </a:spcAft>
              <a:buClr>
                <a:srgbClr val="000CA0"/>
              </a:buClr>
              <a:buSzPts val="2775"/>
              <a:buFont typeface="Times New Roman"/>
              <a:buNone/>
            </a:pPr>
            <a:r>
              <a:rPr lang="en-US" sz="2775">
                <a:solidFill>
                  <a:srgbClr val="000CA0"/>
                </a:solidFill>
                <a:latin typeface="Times New Roman"/>
                <a:ea typeface="Times New Roman"/>
                <a:cs typeface="Times New Roman"/>
                <a:sym typeface="Times New Roman"/>
              </a:rPr>
              <a:t>• In addition to these diseases that can be spread through transmission of bodily fluids only, skin infections that occur due to skin contact with competitors and equipment deserve close oversight, especially considering the emergence of the potentially more serious infection with Methicillin-Resistant Staphylococcus Aureus (MRSA). </a:t>
            </a:r>
            <a:endParaRPr/>
          </a:p>
        </p:txBody>
      </p:sp>
      <p:pic>
        <p:nvPicPr>
          <p:cNvPr descr="UILTraditional_No bkgrd.psd" id="486" name="Google Shape;486;p61"/>
          <p:cNvPicPr preferRelativeResize="0"/>
          <p:nvPr/>
        </p:nvPicPr>
        <p:blipFill rotWithShape="1">
          <a:blip r:embed="rId3">
            <a:alphaModFix amt="14000"/>
          </a:blip>
          <a:srcRect b="0" l="0" r="0" t="0"/>
          <a:stretch/>
        </p:blipFill>
        <p:spPr>
          <a:xfrm>
            <a:off x="1447800" y="9906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91" name="Shape 491"/>
        <p:cNvGrpSpPr/>
        <p:nvPr/>
      </p:nvGrpSpPr>
      <p:grpSpPr>
        <a:xfrm>
          <a:off x="0" y="0"/>
          <a:ext cx="0" cy="0"/>
          <a:chOff x="0" y="0"/>
          <a:chExt cx="0" cy="0"/>
        </a:xfrm>
      </p:grpSpPr>
      <p:sp>
        <p:nvSpPr>
          <p:cNvPr id="492" name="Google Shape;492;p62"/>
          <p:cNvSpPr txBox="1"/>
          <p:nvPr>
            <p:ph type="title"/>
          </p:nvPr>
        </p:nvSpPr>
        <p:spPr>
          <a:xfrm>
            <a:off x="228600" y="152400"/>
            <a:ext cx="8763000" cy="1143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400"/>
              <a:buFont typeface="Times New Roman"/>
              <a:buNone/>
            </a:pPr>
            <a:r>
              <a:rPr b="1" lang="en-US" sz="4400" u="sng">
                <a:solidFill>
                  <a:srgbClr val="000CA0"/>
                </a:solidFill>
                <a:latin typeface="Times New Roman"/>
                <a:ea typeface="Times New Roman"/>
                <a:cs typeface="Times New Roman"/>
                <a:sym typeface="Times New Roman"/>
              </a:rPr>
              <a:t>RESOURCES</a:t>
            </a:r>
            <a:endParaRPr b="1" sz="4400" u="sng">
              <a:solidFill>
                <a:srgbClr val="000CA0"/>
              </a:solidFill>
              <a:latin typeface="Times New Roman"/>
              <a:ea typeface="Times New Roman"/>
              <a:cs typeface="Times New Roman"/>
              <a:sym typeface="Times New Roman"/>
            </a:endParaRPr>
          </a:p>
        </p:txBody>
      </p:sp>
      <p:sp>
        <p:nvSpPr>
          <p:cNvPr id="493" name="Google Shape;493;p62"/>
          <p:cNvSpPr txBox="1"/>
          <p:nvPr>
            <p:ph idx="1" type="body"/>
          </p:nvPr>
        </p:nvSpPr>
        <p:spPr>
          <a:xfrm>
            <a:off x="533400" y="1295400"/>
            <a:ext cx="8686800" cy="51816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American College of Cardiology </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California Interscholastic Federation </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National Athletic Trainers Association </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National Federation of State High School Associations</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National Institute on Drug Abuse</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Syracuse University</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Texas Education Agency </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University Interscholastic League</a:t>
            </a:r>
            <a:endParaRPr/>
          </a:p>
          <a:p>
            <a:pPr indent="-228600" lvl="0" marL="228600" rtl="0" algn="l">
              <a:lnSpc>
                <a:spcPct val="100000"/>
              </a:lnSpc>
              <a:spcBef>
                <a:spcPts val="1000"/>
              </a:spcBef>
              <a:spcAft>
                <a:spcPts val="0"/>
              </a:spcAft>
              <a:buClr>
                <a:srgbClr val="000CA0"/>
              </a:buClr>
              <a:buSzPts val="2800"/>
              <a:buChar char="•"/>
            </a:pPr>
            <a:r>
              <a:rPr lang="en-US" sz="2800">
                <a:solidFill>
                  <a:srgbClr val="000CA0"/>
                </a:solidFill>
                <a:latin typeface="Times New Roman"/>
                <a:ea typeface="Times New Roman"/>
                <a:cs typeface="Times New Roman"/>
                <a:sym typeface="Times New Roman"/>
              </a:rPr>
              <a:t>Google Images</a:t>
            </a:r>
            <a:endParaRPr/>
          </a:p>
        </p:txBody>
      </p:sp>
      <p:pic>
        <p:nvPicPr>
          <p:cNvPr descr="UILTraditional_No bkgrd.psd" id="494" name="Google Shape;494;p62"/>
          <p:cNvPicPr preferRelativeResize="0"/>
          <p:nvPr/>
        </p:nvPicPr>
        <p:blipFill rotWithShape="1">
          <a:blip r:embed="rId3">
            <a:alphaModFix amt="14000"/>
          </a:blip>
          <a:srcRect b="0" l="0" r="0" t="0"/>
          <a:stretch/>
        </p:blipFill>
        <p:spPr>
          <a:xfrm>
            <a:off x="1447800" y="914400"/>
            <a:ext cx="6062663" cy="5105400"/>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8" name="Shape 178"/>
        <p:cNvGrpSpPr/>
        <p:nvPr/>
      </p:nvGrpSpPr>
      <p:grpSpPr>
        <a:xfrm>
          <a:off x="0" y="0"/>
          <a:ext cx="0" cy="0"/>
          <a:chOff x="0" y="0"/>
          <a:chExt cx="0" cy="0"/>
        </a:xfrm>
      </p:grpSpPr>
      <p:sp>
        <p:nvSpPr>
          <p:cNvPr id="179" name="Google Shape;179;p23"/>
          <p:cNvSpPr txBox="1"/>
          <p:nvPr/>
        </p:nvSpPr>
        <p:spPr>
          <a:xfrm>
            <a:off x="381000" y="1828800"/>
            <a:ext cx="8458200" cy="489364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2400" u="sng" cap="none" strike="noStrike">
                <a:solidFill>
                  <a:srgbClr val="000CA0"/>
                </a:solidFill>
                <a:latin typeface="Times New Roman"/>
                <a:ea typeface="Times New Roman"/>
                <a:cs typeface="Times New Roman"/>
                <a:sym typeface="Times New Roman"/>
              </a:rPr>
              <a:t>What is Sudden Cardiac Arrest?</a:t>
            </a:r>
            <a:endParaRPr/>
          </a:p>
          <a:p>
            <a:pPr indent="0" lvl="0" marL="0" marR="0" rtl="0" algn="l">
              <a:spcBef>
                <a:spcPts val="0"/>
              </a:spcBef>
              <a:spcAft>
                <a:spcPts val="0"/>
              </a:spcAft>
              <a:buNone/>
            </a:pPr>
            <a:r>
              <a:t/>
            </a:r>
            <a:endParaRPr b="1" i="0" sz="2400" u="sng" cap="none" strike="noStrike">
              <a:solidFill>
                <a:srgbClr val="000CA0"/>
              </a:solidFill>
              <a:latin typeface="Times New Roman"/>
              <a:ea typeface="Times New Roman"/>
              <a:cs typeface="Times New Roman"/>
              <a:sym typeface="Times New Roman"/>
            </a:endParaRPr>
          </a:p>
          <a:p>
            <a:pPr indent="-342900" lvl="1" marL="800100" marR="0" rtl="0" algn="l">
              <a:spcBef>
                <a:spcPts val="0"/>
              </a:spcBef>
              <a:spcAft>
                <a:spcPts val="0"/>
              </a:spcAft>
              <a:buClr>
                <a:srgbClr val="000CA0"/>
              </a:buClr>
              <a:buSzPts val="2400"/>
              <a:buFont typeface="Arial"/>
              <a:buChar char="•"/>
            </a:pPr>
            <a:r>
              <a:rPr b="0" i="0" lang="en-US" sz="2400" u="none" cap="none" strike="noStrike">
                <a:solidFill>
                  <a:srgbClr val="000CA0"/>
                </a:solidFill>
                <a:latin typeface="Times New Roman"/>
                <a:ea typeface="Times New Roman"/>
                <a:cs typeface="Times New Roman"/>
                <a:sym typeface="Times New Roman"/>
              </a:rPr>
              <a:t>Occurs suddenly and often without warning.</a:t>
            </a:r>
            <a:endParaRPr/>
          </a:p>
          <a:p>
            <a:pPr indent="-342900" lvl="1" marL="800100" marR="0" rtl="0" algn="l">
              <a:spcBef>
                <a:spcPts val="0"/>
              </a:spcBef>
              <a:spcAft>
                <a:spcPts val="0"/>
              </a:spcAft>
              <a:buClr>
                <a:srgbClr val="000CA0"/>
              </a:buClr>
              <a:buSzPts val="2400"/>
              <a:buFont typeface="Arial"/>
              <a:buChar char="•"/>
            </a:pPr>
            <a:r>
              <a:rPr b="0" i="0" lang="en-US" sz="2400" u="none" cap="none" strike="noStrike">
                <a:solidFill>
                  <a:srgbClr val="000CA0"/>
                </a:solidFill>
                <a:latin typeface="Times New Roman"/>
                <a:ea typeface="Times New Roman"/>
                <a:cs typeface="Times New Roman"/>
                <a:sym typeface="Times New Roman"/>
              </a:rPr>
              <a:t>An electrical malfunction (short-circuit) causes the bottom chambers of the heart (ventricles) to beat dangerously fast (ventricular tachycardia or fibrillation) and disrupts the pumping ability of the heart.</a:t>
            </a:r>
            <a:endParaRPr/>
          </a:p>
          <a:p>
            <a:pPr indent="-342900" lvl="1" marL="800100" marR="0" rtl="0" algn="l">
              <a:spcBef>
                <a:spcPts val="0"/>
              </a:spcBef>
              <a:spcAft>
                <a:spcPts val="0"/>
              </a:spcAft>
              <a:buClr>
                <a:srgbClr val="000CA0"/>
              </a:buClr>
              <a:buSzPts val="2400"/>
              <a:buFont typeface="Arial"/>
              <a:buChar char="•"/>
            </a:pPr>
            <a:r>
              <a:rPr b="0" i="0" lang="en-US" sz="2400" u="none" cap="none" strike="noStrike">
                <a:solidFill>
                  <a:srgbClr val="000CA0"/>
                </a:solidFill>
                <a:latin typeface="Times New Roman"/>
                <a:ea typeface="Times New Roman"/>
                <a:cs typeface="Times New Roman"/>
                <a:sym typeface="Times New Roman"/>
              </a:rPr>
              <a:t>The heart cannot pump blood to the brain, lungs and other organs of the body.</a:t>
            </a:r>
            <a:endParaRPr/>
          </a:p>
          <a:p>
            <a:pPr indent="-342900" lvl="1" marL="800100" marR="0" rtl="0" algn="l">
              <a:spcBef>
                <a:spcPts val="0"/>
              </a:spcBef>
              <a:spcAft>
                <a:spcPts val="0"/>
              </a:spcAft>
              <a:buClr>
                <a:srgbClr val="000CA0"/>
              </a:buClr>
              <a:buSzPts val="2400"/>
              <a:buFont typeface="Arial"/>
              <a:buChar char="•"/>
            </a:pPr>
            <a:r>
              <a:rPr b="0" i="0" lang="en-US" sz="2400" u="none" cap="none" strike="noStrike">
                <a:solidFill>
                  <a:srgbClr val="000CA0"/>
                </a:solidFill>
                <a:latin typeface="Times New Roman"/>
                <a:ea typeface="Times New Roman"/>
                <a:cs typeface="Times New Roman"/>
                <a:sym typeface="Times New Roman"/>
              </a:rPr>
              <a:t>The person loses consciousness (passes out) and has no pulse.</a:t>
            </a:r>
            <a:endParaRPr/>
          </a:p>
          <a:p>
            <a:pPr indent="-342900" lvl="1" marL="800100" marR="0" rtl="0" algn="l">
              <a:spcBef>
                <a:spcPts val="0"/>
              </a:spcBef>
              <a:spcAft>
                <a:spcPts val="0"/>
              </a:spcAft>
              <a:buClr>
                <a:srgbClr val="000CA0"/>
              </a:buClr>
              <a:buSzPts val="2400"/>
              <a:buFont typeface="Arial"/>
              <a:buChar char="•"/>
            </a:pPr>
            <a:r>
              <a:rPr b="0" i="0" lang="en-US" sz="2400" u="none" cap="none" strike="noStrike">
                <a:solidFill>
                  <a:srgbClr val="000CA0"/>
                </a:solidFill>
                <a:latin typeface="Times New Roman"/>
                <a:ea typeface="Times New Roman"/>
                <a:cs typeface="Times New Roman"/>
                <a:sym typeface="Times New Roman"/>
              </a:rPr>
              <a:t>Death occurs within minutes if not treated immediately.</a:t>
            </a:r>
            <a:endParaRPr/>
          </a:p>
          <a:p>
            <a:pPr indent="0" lvl="0" marL="0" marR="0" rtl="0" algn="l">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
        <p:nvSpPr>
          <p:cNvPr id="180" name="Google Shape;180;p23"/>
          <p:cNvSpPr txBox="1"/>
          <p:nvPr>
            <p:ph type="title"/>
          </p:nvPr>
        </p:nvSpPr>
        <p:spPr>
          <a:xfrm>
            <a:off x="228600" y="76201"/>
            <a:ext cx="8610600" cy="1295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SUDDEN CARDIAC AWARENESS INFORMATION</a:t>
            </a:r>
            <a:endParaRPr/>
          </a:p>
        </p:txBody>
      </p:sp>
      <p:pic>
        <p:nvPicPr>
          <p:cNvPr descr="UILTraditional_No bkgrd.psd" id="181" name="Google Shape;181;p23"/>
          <p:cNvPicPr preferRelativeResize="0"/>
          <p:nvPr/>
        </p:nvPicPr>
        <p:blipFill rotWithShape="1">
          <a:blip r:embed="rId3">
            <a:alphaModFix amt="14000"/>
          </a:blip>
          <a:srcRect b="0" l="0" r="0" t="0"/>
          <a:stretch/>
        </p:blipFill>
        <p:spPr>
          <a:xfrm>
            <a:off x="1905000" y="1371600"/>
            <a:ext cx="5486400" cy="4620126"/>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5" name="Shape 185"/>
        <p:cNvGrpSpPr/>
        <p:nvPr/>
      </p:nvGrpSpPr>
      <p:grpSpPr>
        <a:xfrm>
          <a:off x="0" y="0"/>
          <a:ext cx="0" cy="0"/>
          <a:chOff x="0" y="0"/>
          <a:chExt cx="0" cy="0"/>
        </a:xfrm>
      </p:grpSpPr>
      <p:sp>
        <p:nvSpPr>
          <p:cNvPr id="186" name="Google Shape;186;p24"/>
          <p:cNvSpPr txBox="1"/>
          <p:nvPr>
            <p:ph type="title"/>
          </p:nvPr>
        </p:nvSpPr>
        <p:spPr>
          <a:xfrm>
            <a:off x="228600" y="76200"/>
            <a:ext cx="8763000" cy="108585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SUDDEN CARDIAC AWARENESS INFORMATION</a:t>
            </a:r>
            <a:endParaRPr/>
          </a:p>
        </p:txBody>
      </p:sp>
      <p:sp>
        <p:nvSpPr>
          <p:cNvPr id="187" name="Google Shape;187;p24"/>
          <p:cNvSpPr txBox="1"/>
          <p:nvPr>
            <p:ph idx="1" type="body"/>
          </p:nvPr>
        </p:nvSpPr>
        <p:spPr>
          <a:xfrm>
            <a:off x="228600" y="1219200"/>
            <a:ext cx="8610600" cy="541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CA0"/>
              </a:buClr>
              <a:buSzPts val="2000"/>
              <a:buFont typeface="Times New Roman"/>
              <a:buNone/>
            </a:pPr>
            <a:r>
              <a:rPr b="1" lang="en-US" sz="2000" u="sng">
                <a:solidFill>
                  <a:srgbClr val="000CA0"/>
                </a:solidFill>
                <a:latin typeface="Times New Roman"/>
                <a:ea typeface="Times New Roman"/>
                <a:cs typeface="Times New Roman"/>
                <a:sym typeface="Times New Roman"/>
              </a:rPr>
              <a:t>What causes Sudden Cardiac Arrest?</a:t>
            </a:r>
            <a:endParaRPr/>
          </a:p>
          <a:p>
            <a:pPr indent="0" lvl="0" marL="0" rtl="0" algn="l">
              <a:lnSpc>
                <a:spcPct val="90000"/>
              </a:lnSpc>
              <a:spcBef>
                <a:spcPts val="1000"/>
              </a:spcBef>
              <a:spcAft>
                <a:spcPts val="0"/>
              </a:spcAft>
              <a:buClr>
                <a:srgbClr val="000CA0"/>
              </a:buClr>
              <a:buSzPts val="1400"/>
              <a:buFont typeface="Times New Roman"/>
              <a:buNone/>
            </a:pPr>
            <a:r>
              <a:rPr b="1" lang="en-US" sz="1400">
                <a:solidFill>
                  <a:srgbClr val="000CA0"/>
                </a:solidFill>
                <a:latin typeface="Times New Roman"/>
                <a:ea typeface="Times New Roman"/>
                <a:cs typeface="Times New Roman"/>
                <a:sym typeface="Times New Roman"/>
              </a:rPr>
              <a:t>Conditions present at birth</a:t>
            </a:r>
            <a:endParaRPr/>
          </a:p>
          <a:p>
            <a:pPr indent="-228600" lvl="2" marL="1143000" rtl="0" algn="l">
              <a:lnSpc>
                <a:spcPct val="90000"/>
              </a:lnSpc>
              <a:spcBef>
                <a:spcPts val="500"/>
              </a:spcBef>
              <a:spcAft>
                <a:spcPts val="0"/>
              </a:spcAft>
              <a:buClr>
                <a:srgbClr val="000CA0"/>
              </a:buClr>
              <a:buSzPts val="1400"/>
              <a:buChar char="•"/>
            </a:pPr>
            <a:r>
              <a:rPr b="1" i="1" lang="en-US" sz="1400">
                <a:solidFill>
                  <a:srgbClr val="000CA0"/>
                </a:solidFill>
                <a:latin typeface="Times New Roman"/>
                <a:ea typeface="Times New Roman"/>
                <a:cs typeface="Times New Roman"/>
                <a:sym typeface="Times New Roman"/>
              </a:rPr>
              <a:t>Inherited</a:t>
            </a:r>
            <a:r>
              <a:rPr i="1" lang="en-US" sz="1400">
                <a:solidFill>
                  <a:srgbClr val="000CA0"/>
                </a:solidFill>
                <a:latin typeface="Times New Roman"/>
                <a:ea typeface="Times New Roman"/>
                <a:cs typeface="Times New Roman"/>
                <a:sym typeface="Times New Roman"/>
              </a:rPr>
              <a:t> (passed on from parents/relatives)</a:t>
            </a:r>
            <a:r>
              <a:rPr b="1" i="1" lang="en-US" sz="1400">
                <a:solidFill>
                  <a:srgbClr val="000CA0"/>
                </a:solidFill>
                <a:latin typeface="Times New Roman"/>
                <a:ea typeface="Times New Roman"/>
                <a:cs typeface="Times New Roman"/>
                <a:sym typeface="Times New Roman"/>
              </a:rPr>
              <a:t> conditions of the heart muscle:</a:t>
            </a:r>
            <a:endParaRPr sz="1400">
              <a:solidFill>
                <a:srgbClr val="000CA0"/>
              </a:solidFill>
              <a:latin typeface="Times New Roman"/>
              <a:ea typeface="Times New Roman"/>
              <a:cs typeface="Times New Roman"/>
              <a:sym typeface="Times New Roman"/>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Hypertrophic Cardiomyopathy</a:t>
            </a:r>
            <a:r>
              <a:rPr lang="en-US" sz="1400">
                <a:solidFill>
                  <a:srgbClr val="000CA0"/>
                </a:solidFill>
                <a:latin typeface="Times New Roman"/>
                <a:ea typeface="Times New Roman"/>
                <a:cs typeface="Times New Roman"/>
                <a:sym typeface="Times New Roman"/>
              </a:rPr>
              <a:t> – hypertrophy (thickening) of the left ventricle; the most common cause of sudden cardiac arrest in athletes in the U.S.</a:t>
            </a:r>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Arrhythmogenic Right Ventricular Cardiomyopathy </a:t>
            </a:r>
            <a:r>
              <a:rPr lang="en-US" sz="1400">
                <a:solidFill>
                  <a:srgbClr val="000CA0"/>
                </a:solidFill>
                <a:latin typeface="Times New Roman"/>
                <a:ea typeface="Times New Roman"/>
                <a:cs typeface="Times New Roman"/>
                <a:sym typeface="Times New Roman"/>
              </a:rPr>
              <a:t>– replacement of part of the right ventricle by fat and scar; the most common cause of sudden cardiac arrest in Italy.</a:t>
            </a:r>
            <a:endParaRPr/>
          </a:p>
          <a:p>
            <a:pPr indent="-228600" lvl="3" marL="1600200" rtl="0" algn="l">
              <a:lnSpc>
                <a:spcPct val="90000"/>
              </a:lnSpc>
              <a:spcBef>
                <a:spcPts val="500"/>
              </a:spcBef>
              <a:spcAft>
                <a:spcPts val="0"/>
              </a:spcAft>
              <a:buClr>
                <a:srgbClr val="000CA0"/>
              </a:buClr>
              <a:buSzPts val="1400"/>
              <a:buChar char="•"/>
            </a:pPr>
            <a:r>
              <a:rPr lang="en-US" sz="1400">
                <a:solidFill>
                  <a:srgbClr val="000CA0"/>
                </a:solidFill>
                <a:latin typeface="Times New Roman"/>
                <a:ea typeface="Times New Roman"/>
                <a:cs typeface="Times New Roman"/>
                <a:sym typeface="Times New Roman"/>
              </a:rPr>
              <a:t> </a:t>
            </a:r>
            <a:r>
              <a:rPr b="1" lang="en-US" sz="1400">
                <a:solidFill>
                  <a:srgbClr val="000CA0"/>
                </a:solidFill>
                <a:latin typeface="Times New Roman"/>
                <a:ea typeface="Times New Roman"/>
                <a:cs typeface="Times New Roman"/>
                <a:sym typeface="Times New Roman"/>
              </a:rPr>
              <a:t>Marfan Syndrome</a:t>
            </a:r>
            <a:r>
              <a:rPr lang="en-US" sz="1400">
                <a:solidFill>
                  <a:srgbClr val="000CA0"/>
                </a:solidFill>
                <a:latin typeface="Times New Roman"/>
                <a:ea typeface="Times New Roman"/>
                <a:cs typeface="Times New Roman"/>
                <a:sym typeface="Times New Roman"/>
              </a:rPr>
              <a:t> – a disorder of the structure of blood vessels that makes them prone to rupture; often associated with very long arms and unusually flexible joints.</a:t>
            </a:r>
            <a:endParaRPr/>
          </a:p>
          <a:p>
            <a:pPr indent="-228600" lvl="2" marL="1143000" rtl="0" algn="l">
              <a:lnSpc>
                <a:spcPct val="90000"/>
              </a:lnSpc>
              <a:spcBef>
                <a:spcPts val="500"/>
              </a:spcBef>
              <a:spcAft>
                <a:spcPts val="0"/>
              </a:spcAft>
              <a:buClr>
                <a:srgbClr val="000CA0"/>
              </a:buClr>
              <a:buSzPts val="1400"/>
              <a:buChar char="•"/>
            </a:pPr>
            <a:r>
              <a:rPr b="1" i="1" lang="en-US" sz="1400">
                <a:solidFill>
                  <a:srgbClr val="000CA0"/>
                </a:solidFill>
                <a:latin typeface="Times New Roman"/>
                <a:ea typeface="Times New Roman"/>
                <a:cs typeface="Times New Roman"/>
                <a:sym typeface="Times New Roman"/>
              </a:rPr>
              <a:t>Inherited conditions of the electrical system:</a:t>
            </a:r>
            <a:endParaRPr sz="1400">
              <a:solidFill>
                <a:srgbClr val="000CA0"/>
              </a:solidFill>
              <a:latin typeface="Times New Roman"/>
              <a:ea typeface="Times New Roman"/>
              <a:cs typeface="Times New Roman"/>
              <a:sym typeface="Times New Roman"/>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Lonq QT Syndrome</a:t>
            </a:r>
            <a:r>
              <a:rPr lang="en-US" sz="1400">
                <a:solidFill>
                  <a:srgbClr val="000CA0"/>
                </a:solidFill>
                <a:latin typeface="Times New Roman"/>
                <a:ea typeface="Times New Roman"/>
                <a:cs typeface="Times New Roman"/>
                <a:sym typeface="Times New Roman"/>
              </a:rPr>
              <a:t> – abnormality in the ion channels (electrical system) of the heart.</a:t>
            </a:r>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Catecholaminergic Polymorphic Ventricular Tachycardia and Brugada Syndrome – </a:t>
            </a:r>
            <a:r>
              <a:rPr lang="en-US" sz="1400">
                <a:solidFill>
                  <a:srgbClr val="000CA0"/>
                </a:solidFill>
                <a:latin typeface="Times New Roman"/>
                <a:ea typeface="Times New Roman"/>
                <a:cs typeface="Times New Roman"/>
                <a:sym typeface="Times New Roman"/>
              </a:rPr>
              <a:t>other types of electrical abnormalities that are rare but run in families.</a:t>
            </a:r>
            <a:endParaRPr/>
          </a:p>
          <a:p>
            <a:pPr indent="-228600" lvl="2" marL="1143000" rtl="0" algn="l">
              <a:lnSpc>
                <a:spcPct val="90000"/>
              </a:lnSpc>
              <a:spcBef>
                <a:spcPts val="500"/>
              </a:spcBef>
              <a:spcAft>
                <a:spcPts val="0"/>
              </a:spcAft>
              <a:buClr>
                <a:srgbClr val="000CA0"/>
              </a:buClr>
              <a:buSzPts val="1400"/>
              <a:buChar char="•"/>
            </a:pPr>
            <a:r>
              <a:rPr b="1" i="1" lang="en-US" sz="1400">
                <a:solidFill>
                  <a:srgbClr val="000CA0"/>
                </a:solidFill>
                <a:latin typeface="Times New Roman"/>
                <a:ea typeface="Times New Roman"/>
                <a:cs typeface="Times New Roman"/>
                <a:sym typeface="Times New Roman"/>
              </a:rPr>
              <a:t>Non-Inherited </a:t>
            </a:r>
            <a:r>
              <a:rPr i="1" lang="en-US" sz="1400">
                <a:solidFill>
                  <a:srgbClr val="000CA0"/>
                </a:solidFill>
                <a:latin typeface="Times New Roman"/>
                <a:ea typeface="Times New Roman"/>
                <a:cs typeface="Times New Roman"/>
                <a:sym typeface="Times New Roman"/>
              </a:rPr>
              <a:t>(not passed on from the family, but still present at birth)</a:t>
            </a:r>
            <a:r>
              <a:rPr b="1" i="1" lang="en-US" sz="1400">
                <a:solidFill>
                  <a:srgbClr val="000CA0"/>
                </a:solidFill>
                <a:latin typeface="Times New Roman"/>
                <a:ea typeface="Times New Roman"/>
                <a:cs typeface="Times New Roman"/>
                <a:sym typeface="Times New Roman"/>
              </a:rPr>
              <a:t> conditions:</a:t>
            </a:r>
            <a:endParaRPr sz="1400">
              <a:solidFill>
                <a:srgbClr val="000CA0"/>
              </a:solidFill>
              <a:latin typeface="Times New Roman"/>
              <a:ea typeface="Times New Roman"/>
              <a:cs typeface="Times New Roman"/>
              <a:sym typeface="Times New Roman"/>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Coronary Artery Abnormalities</a:t>
            </a:r>
            <a:r>
              <a:rPr lang="en-US" sz="1400">
                <a:solidFill>
                  <a:srgbClr val="000CA0"/>
                </a:solidFill>
                <a:latin typeface="Times New Roman"/>
                <a:ea typeface="Times New Roman"/>
                <a:cs typeface="Times New Roman"/>
                <a:sym typeface="Times New Roman"/>
              </a:rPr>
              <a:t> – abnormality of the blood vessels that supply blood to the heart muscle.  The second most common cause of sudden cardiac arrest in athletes in the U.S.</a:t>
            </a:r>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Aortic valve abnormalities</a:t>
            </a:r>
            <a:r>
              <a:rPr lang="en-US" sz="1400">
                <a:solidFill>
                  <a:srgbClr val="000CA0"/>
                </a:solidFill>
                <a:latin typeface="Times New Roman"/>
                <a:ea typeface="Times New Roman"/>
                <a:cs typeface="Times New Roman"/>
                <a:sym typeface="Times New Roman"/>
              </a:rPr>
              <a:t> – failure of the aortic valve (the valve between the heart and the aorta) to develop properly; usually causes a loud heart murmur.</a:t>
            </a:r>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Non-compaction Cardiomyopathy</a:t>
            </a:r>
            <a:r>
              <a:rPr lang="en-US" sz="1400">
                <a:solidFill>
                  <a:srgbClr val="000CA0"/>
                </a:solidFill>
                <a:latin typeface="Times New Roman"/>
                <a:ea typeface="Times New Roman"/>
                <a:cs typeface="Times New Roman"/>
                <a:sym typeface="Times New Roman"/>
              </a:rPr>
              <a:t> – a condition where the heart muscle does not develop normally. </a:t>
            </a:r>
            <a:endParaRPr/>
          </a:p>
          <a:p>
            <a:pPr indent="-228600" lvl="3" marL="1600200" rtl="0" algn="l">
              <a:lnSpc>
                <a:spcPct val="90000"/>
              </a:lnSpc>
              <a:spcBef>
                <a:spcPts val="500"/>
              </a:spcBef>
              <a:spcAft>
                <a:spcPts val="0"/>
              </a:spcAft>
              <a:buClr>
                <a:srgbClr val="000CA0"/>
              </a:buClr>
              <a:buSzPts val="1400"/>
              <a:buChar char="•"/>
            </a:pPr>
            <a:r>
              <a:rPr b="1" lang="en-US" sz="1400">
                <a:solidFill>
                  <a:srgbClr val="000CA0"/>
                </a:solidFill>
                <a:latin typeface="Times New Roman"/>
                <a:ea typeface="Times New Roman"/>
                <a:cs typeface="Times New Roman"/>
                <a:sym typeface="Times New Roman"/>
              </a:rPr>
              <a:t>Wolff-Parkinson-White Syndrome</a:t>
            </a:r>
            <a:r>
              <a:rPr lang="en-US" sz="1400">
                <a:solidFill>
                  <a:srgbClr val="000CA0"/>
                </a:solidFill>
                <a:latin typeface="Times New Roman"/>
                <a:ea typeface="Times New Roman"/>
                <a:cs typeface="Times New Roman"/>
                <a:sym typeface="Times New Roman"/>
              </a:rPr>
              <a:t> –an extra conducting fiber is present in the heart’s electrical system and can increase the risk of arrhythmias. </a:t>
            </a:r>
            <a:endParaRPr/>
          </a:p>
          <a:p>
            <a:pPr indent="-88900" lvl="0" marL="228600" rtl="0" algn="l">
              <a:lnSpc>
                <a:spcPct val="90000"/>
              </a:lnSpc>
              <a:spcBef>
                <a:spcPts val="1000"/>
              </a:spcBef>
              <a:spcAft>
                <a:spcPts val="0"/>
              </a:spcAft>
              <a:buClr>
                <a:schemeClr val="lt1"/>
              </a:buClr>
              <a:buSzPts val="2200"/>
              <a:buNone/>
            </a:pPr>
            <a:r>
              <a:t/>
            </a:r>
            <a:endParaRPr>
              <a:solidFill>
                <a:srgbClr val="000CA0"/>
              </a:solidFill>
            </a:endParaRPr>
          </a:p>
        </p:txBody>
      </p:sp>
      <p:pic>
        <p:nvPicPr>
          <p:cNvPr descr="UILTraditional_No bkgrd.psd" id="188" name="Google Shape;188;p24"/>
          <p:cNvPicPr preferRelativeResize="0"/>
          <p:nvPr/>
        </p:nvPicPr>
        <p:blipFill rotWithShape="1">
          <a:blip r:embed="rId3">
            <a:alphaModFix amt="14000"/>
          </a:blip>
          <a:srcRect b="0" l="0" r="0" t="0"/>
          <a:stretch/>
        </p:blipFill>
        <p:spPr>
          <a:xfrm>
            <a:off x="1905000" y="1371600"/>
            <a:ext cx="5486400" cy="4620126"/>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2" name="Shape 192"/>
        <p:cNvGrpSpPr/>
        <p:nvPr/>
      </p:nvGrpSpPr>
      <p:grpSpPr>
        <a:xfrm>
          <a:off x="0" y="0"/>
          <a:ext cx="0" cy="0"/>
          <a:chOff x="0" y="0"/>
          <a:chExt cx="0" cy="0"/>
        </a:xfrm>
      </p:grpSpPr>
      <p:sp>
        <p:nvSpPr>
          <p:cNvPr id="193" name="Google Shape;193;p25"/>
          <p:cNvSpPr txBox="1"/>
          <p:nvPr/>
        </p:nvSpPr>
        <p:spPr>
          <a:xfrm>
            <a:off x="342900" y="1295400"/>
            <a:ext cx="8534400" cy="5562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CA0"/>
              </a:buClr>
              <a:buSzPts val="2000"/>
              <a:buFont typeface="Times New Roman"/>
              <a:buNone/>
            </a:pPr>
            <a:r>
              <a:rPr b="1" i="0" lang="en-US" sz="2000" u="sng" cap="none" strike="noStrike">
                <a:solidFill>
                  <a:srgbClr val="000CA0"/>
                </a:solidFill>
                <a:latin typeface="Times New Roman"/>
                <a:ea typeface="Times New Roman"/>
                <a:cs typeface="Times New Roman"/>
                <a:sym typeface="Times New Roman"/>
              </a:rPr>
              <a:t>What causes Sudden Cardiac Arrest? (continued)</a:t>
            </a:r>
            <a:endParaRPr b="0" i="0" sz="1800" u="none" cap="none" strike="noStrike">
              <a:solidFill>
                <a:srgbClr val="000CA0"/>
              </a:solidFill>
              <a:latin typeface="Times New Roman"/>
              <a:ea typeface="Times New Roman"/>
              <a:cs typeface="Times New Roman"/>
              <a:sym typeface="Times New Roman"/>
            </a:endParaRPr>
          </a:p>
          <a:p>
            <a:pPr indent="-285750" lvl="0" marL="342900" marR="0" rtl="0" algn="l">
              <a:spcBef>
                <a:spcPts val="280"/>
              </a:spcBef>
              <a:spcAft>
                <a:spcPts val="0"/>
              </a:spcAft>
              <a:buClr>
                <a:srgbClr val="000CA0"/>
              </a:buClr>
              <a:buSzPts val="1400"/>
              <a:buFont typeface="Times New Roman"/>
              <a:buChar char="•"/>
            </a:pPr>
            <a:r>
              <a:rPr b="1" i="0" lang="en-US" sz="1400" u="none" cap="none" strike="noStrike">
                <a:solidFill>
                  <a:srgbClr val="000CA0"/>
                </a:solidFill>
                <a:latin typeface="Times New Roman"/>
                <a:ea typeface="Times New Roman"/>
                <a:cs typeface="Times New Roman"/>
                <a:sym typeface="Times New Roman"/>
              </a:rPr>
              <a:t>Conditions not present at birth</a:t>
            </a:r>
            <a:r>
              <a:rPr b="0" i="0" lang="en-US" sz="1400" u="none" cap="none" strike="noStrike">
                <a:solidFill>
                  <a:srgbClr val="000CA0"/>
                </a:solidFill>
                <a:latin typeface="Times New Roman"/>
                <a:ea typeface="Times New Roman"/>
                <a:cs typeface="Times New Roman"/>
                <a:sym typeface="Times New Roman"/>
              </a:rPr>
              <a:t> </a:t>
            </a:r>
            <a:r>
              <a:rPr b="1" i="0" lang="en-US" sz="1400" u="none" cap="none" strike="noStrike">
                <a:solidFill>
                  <a:srgbClr val="000CA0"/>
                </a:solidFill>
                <a:latin typeface="Times New Roman"/>
                <a:ea typeface="Times New Roman"/>
                <a:cs typeface="Times New Roman"/>
                <a:sym typeface="Times New Roman"/>
              </a:rPr>
              <a:t>but acquired later in life:</a:t>
            </a:r>
            <a:endParaRPr b="0" i="0" sz="1400" u="none" cap="none" strike="noStrike">
              <a:solidFill>
                <a:srgbClr val="000CA0"/>
              </a:solidFill>
              <a:latin typeface="Times New Roman"/>
              <a:ea typeface="Times New Roman"/>
              <a:cs typeface="Times New Roman"/>
              <a:sym typeface="Times New Roman"/>
            </a:endParaRPr>
          </a:p>
          <a:p>
            <a:pPr indent="-228600" lvl="3" marL="1600200" marR="0" rtl="0" algn="l">
              <a:spcBef>
                <a:spcPts val="280"/>
              </a:spcBef>
              <a:spcAft>
                <a:spcPts val="0"/>
              </a:spcAft>
              <a:buClr>
                <a:srgbClr val="000CA0"/>
              </a:buClr>
              <a:buSzPts val="1400"/>
              <a:buFont typeface="Times New Roman"/>
              <a:buChar char="–"/>
            </a:pPr>
            <a:r>
              <a:rPr b="1" i="0" lang="en-US" sz="1400" u="none" cap="none" strike="noStrike">
                <a:solidFill>
                  <a:srgbClr val="000CA0"/>
                </a:solidFill>
                <a:latin typeface="Times New Roman"/>
                <a:ea typeface="Times New Roman"/>
                <a:cs typeface="Times New Roman"/>
                <a:sym typeface="Times New Roman"/>
              </a:rPr>
              <a:t>Commotio Cordis</a:t>
            </a:r>
            <a:r>
              <a:rPr b="0" i="0" lang="en-US" sz="1400" u="none" cap="none" strike="noStrike">
                <a:solidFill>
                  <a:srgbClr val="000CA0"/>
                </a:solidFill>
                <a:latin typeface="Times New Roman"/>
                <a:ea typeface="Times New Roman"/>
                <a:cs typeface="Times New Roman"/>
                <a:sym typeface="Times New Roman"/>
              </a:rPr>
              <a:t> – concussion of the heart that can occur from being hit in the chest by a ball, puck, or fist.</a:t>
            </a:r>
            <a:endParaRPr/>
          </a:p>
          <a:p>
            <a:pPr indent="-228600" lvl="3" marL="1600200" marR="0" rtl="0" algn="l">
              <a:spcBef>
                <a:spcPts val="280"/>
              </a:spcBef>
              <a:spcAft>
                <a:spcPts val="0"/>
              </a:spcAft>
              <a:buClr>
                <a:srgbClr val="000CA0"/>
              </a:buClr>
              <a:buSzPts val="1400"/>
              <a:buFont typeface="Times New Roman"/>
              <a:buChar char="–"/>
            </a:pPr>
            <a:r>
              <a:rPr b="1" i="0" lang="en-US" sz="1400" u="none" cap="none" strike="noStrike">
                <a:solidFill>
                  <a:srgbClr val="000CA0"/>
                </a:solidFill>
                <a:latin typeface="Times New Roman"/>
                <a:ea typeface="Times New Roman"/>
                <a:cs typeface="Times New Roman"/>
                <a:sym typeface="Times New Roman"/>
              </a:rPr>
              <a:t>Myocarditis</a:t>
            </a:r>
            <a:r>
              <a:rPr b="0" i="0" lang="en-US" sz="1400" u="none" cap="none" strike="noStrike">
                <a:solidFill>
                  <a:srgbClr val="000CA0"/>
                </a:solidFill>
                <a:latin typeface="Times New Roman"/>
                <a:ea typeface="Times New Roman"/>
                <a:cs typeface="Times New Roman"/>
                <a:sym typeface="Times New Roman"/>
              </a:rPr>
              <a:t> – infection/inflammation of the heart, usually caused by a virus.</a:t>
            </a:r>
            <a:endParaRPr/>
          </a:p>
          <a:p>
            <a:pPr indent="-228600" lvl="3" marL="1600200" marR="0" rtl="0" algn="l">
              <a:spcBef>
                <a:spcPts val="280"/>
              </a:spcBef>
              <a:spcAft>
                <a:spcPts val="0"/>
              </a:spcAft>
              <a:buClr>
                <a:srgbClr val="000CA0"/>
              </a:buClr>
              <a:buSzPts val="1400"/>
              <a:buFont typeface="Times New Roman"/>
              <a:buChar char="–"/>
            </a:pPr>
            <a:r>
              <a:rPr b="1" i="0" lang="en-US" sz="1400" u="none" cap="none" strike="noStrike">
                <a:solidFill>
                  <a:srgbClr val="000CA0"/>
                </a:solidFill>
                <a:latin typeface="Times New Roman"/>
                <a:ea typeface="Times New Roman"/>
                <a:cs typeface="Times New Roman"/>
                <a:sym typeface="Times New Roman"/>
              </a:rPr>
              <a:t>Recreational/Performance-Enhancing drug use</a:t>
            </a:r>
            <a:r>
              <a:rPr b="0" i="0" lang="en-US" sz="1400" u="none" cap="none" strike="noStrike">
                <a:solidFill>
                  <a:srgbClr val="000CA0"/>
                </a:solidFill>
                <a:latin typeface="Times New Roman"/>
                <a:ea typeface="Times New Roman"/>
                <a:cs typeface="Times New Roman"/>
                <a:sym typeface="Times New Roman"/>
              </a:rPr>
              <a:t>.</a:t>
            </a:r>
            <a:endParaRPr/>
          </a:p>
          <a:p>
            <a:pPr indent="-342900" lvl="0" marL="342900" marR="0" rtl="0" algn="l">
              <a:spcBef>
                <a:spcPts val="280"/>
              </a:spcBef>
              <a:spcAft>
                <a:spcPts val="0"/>
              </a:spcAft>
              <a:buClr>
                <a:srgbClr val="000CA0"/>
              </a:buClr>
              <a:buSzPts val="1400"/>
              <a:buFont typeface="Times New Roman"/>
              <a:buChar char="•"/>
            </a:pPr>
            <a:r>
              <a:rPr b="1" i="0" lang="en-US" sz="1400" u="none" cap="none" strike="noStrike">
                <a:solidFill>
                  <a:srgbClr val="000CA0"/>
                </a:solidFill>
                <a:latin typeface="Times New Roman"/>
                <a:ea typeface="Times New Roman"/>
                <a:cs typeface="Times New Roman"/>
                <a:sym typeface="Times New Roman"/>
              </a:rPr>
              <a:t>Idiopathic</a:t>
            </a:r>
            <a:r>
              <a:rPr b="0" i="0" lang="en-US" sz="1400" u="none" cap="none" strike="noStrike">
                <a:solidFill>
                  <a:srgbClr val="000CA0"/>
                </a:solidFill>
                <a:latin typeface="Times New Roman"/>
                <a:ea typeface="Times New Roman"/>
                <a:cs typeface="Times New Roman"/>
                <a:sym typeface="Times New Roman"/>
              </a:rPr>
              <a:t>: Sometimes the underlying cause of the Sudden Cardiac Arrest is unknown, even after autopsy. </a:t>
            </a:r>
            <a:endParaRPr/>
          </a:p>
          <a:p>
            <a:pPr indent="0" lvl="0" marL="0" marR="0" rtl="0" algn="l">
              <a:spcBef>
                <a:spcPts val="160"/>
              </a:spcBef>
              <a:spcAft>
                <a:spcPts val="0"/>
              </a:spcAft>
              <a:buClr>
                <a:schemeClr val="lt1"/>
              </a:buClr>
              <a:buSzPts val="800"/>
              <a:buFont typeface="Century Gothic"/>
              <a:buNone/>
            </a:pPr>
            <a:r>
              <a:t/>
            </a:r>
            <a:endParaRPr b="0" i="0" sz="800" u="none" cap="none" strike="noStrike">
              <a:solidFill>
                <a:srgbClr val="000CA0"/>
              </a:solidFill>
              <a:latin typeface="Times New Roman"/>
              <a:ea typeface="Times New Roman"/>
              <a:cs typeface="Times New Roman"/>
              <a:sym typeface="Times New Roman"/>
            </a:endParaRPr>
          </a:p>
          <a:p>
            <a:pPr indent="0" lvl="0" marL="0" marR="0" rtl="0" algn="l">
              <a:spcBef>
                <a:spcPts val="400"/>
              </a:spcBef>
              <a:spcAft>
                <a:spcPts val="0"/>
              </a:spcAft>
              <a:buClr>
                <a:srgbClr val="000CA0"/>
              </a:buClr>
              <a:buSzPts val="2000"/>
              <a:buFont typeface="Times New Roman"/>
              <a:buNone/>
            </a:pPr>
            <a:r>
              <a:rPr b="1" i="0" lang="en-US" sz="2000" u="sng" cap="none" strike="noStrike">
                <a:solidFill>
                  <a:srgbClr val="000CA0"/>
                </a:solidFill>
                <a:latin typeface="Times New Roman"/>
                <a:ea typeface="Times New Roman"/>
                <a:cs typeface="Times New Roman"/>
                <a:sym typeface="Times New Roman"/>
              </a:rPr>
              <a:t>What are the symptoms/warning signs of Sudden Cardiac Arrest?</a:t>
            </a:r>
            <a:endParaRPr b="0" i="0" sz="2000" u="sng" cap="none" strike="noStrike">
              <a:solidFill>
                <a:srgbClr val="000CA0"/>
              </a:solidFill>
              <a:latin typeface="Times New Roman"/>
              <a:ea typeface="Times New Roman"/>
              <a:cs typeface="Times New Roman"/>
              <a:sym typeface="Times New Roman"/>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Fainting/blackouts (especially during exercise)</a:t>
            </a:r>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Dizziness</a:t>
            </a:r>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Unusual fatigue/weakness</a:t>
            </a:r>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Chest pain</a:t>
            </a:r>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Shortness of breath</a:t>
            </a:r>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Nausea/vomiting</a:t>
            </a:r>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Palpitations (heart is beating unusually fast or skipping beats) </a:t>
            </a:r>
            <a:endParaRPr/>
          </a:p>
          <a:p>
            <a:pPr indent="-285750" lvl="1" marL="742950" marR="0" rtl="0" algn="l">
              <a:spcBef>
                <a:spcPts val="280"/>
              </a:spcBef>
              <a:spcAft>
                <a:spcPts val="0"/>
              </a:spcAft>
              <a:buClr>
                <a:srgbClr val="000CA0"/>
              </a:buClr>
              <a:buSzPts val="1400"/>
              <a:buFont typeface="Arial"/>
              <a:buChar char="•"/>
            </a:pPr>
            <a:r>
              <a:rPr b="0" i="0" lang="en-US" sz="1400" u="none" cap="none" strike="noStrike">
                <a:solidFill>
                  <a:srgbClr val="000CA0"/>
                </a:solidFill>
                <a:latin typeface="Times New Roman"/>
                <a:ea typeface="Times New Roman"/>
                <a:cs typeface="Times New Roman"/>
                <a:sym typeface="Times New Roman"/>
              </a:rPr>
              <a:t>Family history of sudden cardiac arrest at age &lt; 50</a:t>
            </a:r>
            <a:endParaRPr/>
          </a:p>
          <a:p>
            <a:pPr indent="-196850" lvl="1" marL="742950" marR="0" rtl="0" algn="l">
              <a:spcBef>
                <a:spcPts val="280"/>
              </a:spcBef>
              <a:spcAft>
                <a:spcPts val="0"/>
              </a:spcAft>
              <a:buClr>
                <a:schemeClr val="lt1"/>
              </a:buClr>
              <a:buSzPts val="1400"/>
              <a:buFont typeface="Arial"/>
              <a:buNone/>
            </a:pPr>
            <a:r>
              <a:t/>
            </a:r>
            <a:endParaRPr b="0" i="0" sz="1400" u="none" cap="none" strike="noStrike">
              <a:solidFill>
                <a:srgbClr val="000CA0"/>
              </a:solidFill>
              <a:latin typeface="Times New Roman"/>
              <a:ea typeface="Times New Roman"/>
              <a:cs typeface="Times New Roman"/>
              <a:sym typeface="Times New Roman"/>
            </a:endParaRPr>
          </a:p>
          <a:p>
            <a:pPr indent="0" lvl="0" marL="0" marR="0" rtl="0" algn="l">
              <a:spcBef>
                <a:spcPts val="360"/>
              </a:spcBef>
              <a:spcAft>
                <a:spcPts val="0"/>
              </a:spcAft>
              <a:buClr>
                <a:srgbClr val="000CA0"/>
              </a:buClr>
              <a:buSzPts val="1800"/>
              <a:buFont typeface="Times New Roman"/>
              <a:buNone/>
            </a:pPr>
            <a:r>
              <a:rPr b="1" i="0" lang="en-US" sz="1800" u="none" cap="none" strike="noStrike">
                <a:solidFill>
                  <a:srgbClr val="000CA0"/>
                </a:solidFill>
                <a:latin typeface="Times New Roman"/>
                <a:ea typeface="Times New Roman"/>
                <a:cs typeface="Times New Roman"/>
                <a:sym typeface="Times New Roman"/>
              </a:rPr>
              <a:t>**ANY of these symptoms/warning signs that occur while exercising may necessitate further evaluation from your physician before returning to practice or a game</a:t>
            </a:r>
            <a:r>
              <a:rPr b="0" i="0" lang="en-US" sz="1800" u="none" cap="none" strike="noStrike">
                <a:solidFill>
                  <a:srgbClr val="000CA0"/>
                </a:solidFill>
                <a:latin typeface="Times New Roman"/>
                <a:ea typeface="Times New Roman"/>
                <a:cs typeface="Times New Roman"/>
                <a:sym typeface="Times New Roman"/>
              </a:rPr>
              <a:t>.</a:t>
            </a:r>
            <a:endParaRPr/>
          </a:p>
          <a:p>
            <a:pPr indent="0" lvl="0" marL="0" marR="0" rtl="0" algn="l">
              <a:spcBef>
                <a:spcPts val="640"/>
              </a:spcBef>
              <a:spcAft>
                <a:spcPts val="0"/>
              </a:spcAft>
              <a:buClr>
                <a:schemeClr val="lt1"/>
              </a:buClr>
              <a:buSzPts val="3200"/>
              <a:buFont typeface="Century Gothic"/>
              <a:buNone/>
            </a:pPr>
            <a:r>
              <a:t/>
            </a:r>
            <a:endParaRPr b="0" i="0" sz="3200" u="none" cap="none" strike="noStrike">
              <a:solidFill>
                <a:srgbClr val="000CA0"/>
              </a:solidFill>
              <a:latin typeface="Century Gothic"/>
              <a:ea typeface="Century Gothic"/>
              <a:cs typeface="Century Gothic"/>
              <a:sym typeface="Century Gothic"/>
            </a:endParaRPr>
          </a:p>
        </p:txBody>
      </p:sp>
      <p:sp>
        <p:nvSpPr>
          <p:cNvPr id="194" name="Google Shape;194;p25"/>
          <p:cNvSpPr txBox="1"/>
          <p:nvPr>
            <p:ph type="title"/>
          </p:nvPr>
        </p:nvSpPr>
        <p:spPr>
          <a:xfrm>
            <a:off x="228600" y="152400"/>
            <a:ext cx="8763000" cy="990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SUDDEN CARDIAC AWARENESS INFORMATION</a:t>
            </a:r>
            <a:endParaRPr/>
          </a:p>
        </p:txBody>
      </p:sp>
      <p:pic>
        <p:nvPicPr>
          <p:cNvPr descr="UILTraditional_No bkgrd.psd" id="195" name="Google Shape;195;p25"/>
          <p:cNvPicPr preferRelativeResize="0"/>
          <p:nvPr/>
        </p:nvPicPr>
        <p:blipFill rotWithShape="1">
          <a:blip r:embed="rId3">
            <a:alphaModFix amt="14000"/>
          </a:blip>
          <a:srcRect b="0" l="0" r="0" t="0"/>
          <a:stretch/>
        </p:blipFill>
        <p:spPr>
          <a:xfrm>
            <a:off x="1905000" y="1371600"/>
            <a:ext cx="5486400" cy="4620126"/>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9" name="Shape 199"/>
        <p:cNvGrpSpPr/>
        <p:nvPr/>
      </p:nvGrpSpPr>
      <p:grpSpPr>
        <a:xfrm>
          <a:off x="0" y="0"/>
          <a:ext cx="0" cy="0"/>
          <a:chOff x="0" y="0"/>
          <a:chExt cx="0" cy="0"/>
        </a:xfrm>
      </p:grpSpPr>
      <p:sp>
        <p:nvSpPr>
          <p:cNvPr id="200" name="Google Shape;200;p26"/>
          <p:cNvSpPr txBox="1"/>
          <p:nvPr>
            <p:ph type="title"/>
          </p:nvPr>
        </p:nvSpPr>
        <p:spPr>
          <a:xfrm>
            <a:off x="381000" y="228600"/>
            <a:ext cx="8458200" cy="981074"/>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000"/>
              <a:buFont typeface="Times New Roman"/>
              <a:buNone/>
            </a:pPr>
            <a:r>
              <a:rPr b="1" lang="en-US" u="sng">
                <a:solidFill>
                  <a:srgbClr val="000CA0"/>
                </a:solidFill>
                <a:latin typeface="Times New Roman"/>
                <a:ea typeface="Times New Roman"/>
                <a:cs typeface="Times New Roman"/>
                <a:sym typeface="Times New Roman"/>
              </a:rPr>
              <a:t>SUDDEN CARDIAC AWARENESS INFORMATION</a:t>
            </a:r>
            <a:endParaRPr/>
          </a:p>
        </p:txBody>
      </p:sp>
      <p:sp>
        <p:nvSpPr>
          <p:cNvPr id="201" name="Google Shape;201;p26"/>
          <p:cNvSpPr/>
          <p:nvPr/>
        </p:nvSpPr>
        <p:spPr>
          <a:xfrm>
            <a:off x="381000" y="1209675"/>
            <a:ext cx="8382000" cy="510909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600" u="none" cap="none" strike="noStrike">
              <a:solidFill>
                <a:schemeClr val="lt1"/>
              </a:solidFill>
              <a:latin typeface="Arial"/>
              <a:ea typeface="Arial"/>
              <a:cs typeface="Arial"/>
              <a:sym typeface="Arial"/>
            </a:endParaRPr>
          </a:p>
          <a:p>
            <a:pPr indent="0" lvl="0" marL="0" marR="0" rtl="0" algn="l">
              <a:spcBef>
                <a:spcPts val="0"/>
              </a:spcBef>
              <a:spcAft>
                <a:spcPts val="0"/>
              </a:spcAft>
              <a:buNone/>
            </a:pPr>
            <a:r>
              <a:rPr b="1" i="0" lang="en-US" sz="2000" u="sng" cap="none" strike="noStrike">
                <a:solidFill>
                  <a:srgbClr val="000CA0"/>
                </a:solidFill>
                <a:latin typeface="Times New Roman"/>
                <a:ea typeface="Times New Roman"/>
                <a:cs typeface="Times New Roman"/>
                <a:sym typeface="Times New Roman"/>
              </a:rPr>
              <a:t>What is the treatment for Sudden Cardiac Arrest?</a:t>
            </a:r>
            <a:endParaRPr b="0" i="0" sz="2000" u="sng" cap="none" strike="noStrike">
              <a:solidFill>
                <a:srgbClr val="000CA0"/>
              </a:solidFill>
              <a:latin typeface="Times New Roman"/>
              <a:ea typeface="Times New Roman"/>
              <a:cs typeface="Times New Roman"/>
              <a:sym typeface="Times New Roman"/>
            </a:endParaRPr>
          </a:p>
          <a:p>
            <a:pPr indent="-285750" lvl="1" marL="742950" marR="0" rtl="0" algn="l">
              <a:spcBef>
                <a:spcPts val="0"/>
              </a:spcBef>
              <a:spcAft>
                <a:spcPts val="0"/>
              </a:spcAft>
              <a:buClr>
                <a:srgbClr val="000CA0"/>
              </a:buClr>
              <a:buSzPts val="2000"/>
              <a:buFont typeface="Arial"/>
              <a:buChar char="•"/>
            </a:pPr>
            <a:r>
              <a:rPr b="0" i="0" lang="en-US" sz="2000" u="none" cap="none" strike="noStrike">
                <a:solidFill>
                  <a:srgbClr val="000CA0"/>
                </a:solidFill>
                <a:latin typeface="Times New Roman"/>
                <a:ea typeface="Times New Roman"/>
                <a:cs typeface="Times New Roman"/>
                <a:sym typeface="Times New Roman"/>
              </a:rPr>
              <a:t>Time is critical and an immediate response is vital.</a:t>
            </a:r>
            <a:endParaRPr/>
          </a:p>
          <a:p>
            <a:pPr indent="-285750" lvl="1" marL="742950" marR="0" rtl="0" algn="l">
              <a:spcBef>
                <a:spcPts val="0"/>
              </a:spcBef>
              <a:spcAft>
                <a:spcPts val="0"/>
              </a:spcAft>
              <a:buClr>
                <a:srgbClr val="000CA0"/>
              </a:buClr>
              <a:buSzPts val="2000"/>
              <a:buFont typeface="Arial"/>
              <a:buChar char="•"/>
            </a:pPr>
            <a:r>
              <a:rPr b="1" i="0" lang="en-US" sz="2000" u="none" cap="none" strike="noStrike">
                <a:solidFill>
                  <a:srgbClr val="000CA0"/>
                </a:solidFill>
                <a:latin typeface="Times New Roman"/>
                <a:ea typeface="Times New Roman"/>
                <a:cs typeface="Times New Roman"/>
                <a:sym typeface="Times New Roman"/>
              </a:rPr>
              <a:t>CALL 911</a:t>
            </a:r>
            <a:endParaRPr b="0" i="0" sz="2000" u="none" cap="none" strike="noStrike">
              <a:solidFill>
                <a:srgbClr val="000CA0"/>
              </a:solidFill>
              <a:latin typeface="Times New Roman"/>
              <a:ea typeface="Times New Roman"/>
              <a:cs typeface="Times New Roman"/>
              <a:sym typeface="Times New Roman"/>
            </a:endParaRPr>
          </a:p>
          <a:p>
            <a:pPr indent="-285750" lvl="1" marL="742950" marR="0" rtl="0" algn="l">
              <a:spcBef>
                <a:spcPts val="0"/>
              </a:spcBef>
              <a:spcAft>
                <a:spcPts val="0"/>
              </a:spcAft>
              <a:buClr>
                <a:srgbClr val="000CA0"/>
              </a:buClr>
              <a:buSzPts val="2000"/>
              <a:buFont typeface="Arial"/>
              <a:buChar char="•"/>
            </a:pPr>
            <a:r>
              <a:rPr b="1" i="0" lang="en-US" sz="2000" u="none" cap="none" strike="noStrike">
                <a:solidFill>
                  <a:srgbClr val="000CA0"/>
                </a:solidFill>
                <a:latin typeface="Times New Roman"/>
                <a:ea typeface="Times New Roman"/>
                <a:cs typeface="Times New Roman"/>
                <a:sym typeface="Times New Roman"/>
              </a:rPr>
              <a:t>Begin CPR</a:t>
            </a:r>
            <a:endParaRPr b="0" i="0" sz="2000" u="none" cap="none" strike="noStrike">
              <a:solidFill>
                <a:srgbClr val="000CA0"/>
              </a:solidFill>
              <a:latin typeface="Times New Roman"/>
              <a:ea typeface="Times New Roman"/>
              <a:cs typeface="Times New Roman"/>
              <a:sym typeface="Times New Roman"/>
            </a:endParaRPr>
          </a:p>
          <a:p>
            <a:pPr indent="-285750" lvl="1" marL="742950" marR="0" rtl="0" algn="l">
              <a:spcBef>
                <a:spcPts val="0"/>
              </a:spcBef>
              <a:spcAft>
                <a:spcPts val="0"/>
              </a:spcAft>
              <a:buClr>
                <a:srgbClr val="000CA0"/>
              </a:buClr>
              <a:buSzPts val="2000"/>
              <a:buFont typeface="Arial"/>
              <a:buChar char="•"/>
            </a:pPr>
            <a:r>
              <a:rPr b="1" i="0" lang="en-US" sz="2000" u="none" cap="none" strike="noStrike">
                <a:solidFill>
                  <a:srgbClr val="000CA0"/>
                </a:solidFill>
                <a:latin typeface="Times New Roman"/>
                <a:ea typeface="Times New Roman"/>
                <a:cs typeface="Times New Roman"/>
                <a:sym typeface="Times New Roman"/>
              </a:rPr>
              <a:t>Use an Automated External Defibrillator (AED)</a:t>
            </a:r>
            <a:endParaRPr/>
          </a:p>
          <a:p>
            <a:pPr indent="-184150" lvl="1" marL="742950" marR="0" rtl="0" algn="l">
              <a:spcBef>
                <a:spcPts val="0"/>
              </a:spcBef>
              <a:spcAft>
                <a:spcPts val="0"/>
              </a:spcAft>
              <a:buClr>
                <a:schemeClr val="lt1"/>
              </a:buClr>
              <a:buSzPts val="1600"/>
              <a:buFont typeface="Arial"/>
              <a:buNone/>
            </a:pPr>
            <a:r>
              <a:t/>
            </a:r>
            <a:endParaRPr b="1" i="0" sz="1600" u="none" cap="none" strike="noStrike">
              <a:solidFill>
                <a:srgbClr val="000CA0"/>
              </a:solidFill>
              <a:latin typeface="Arial"/>
              <a:ea typeface="Arial"/>
              <a:cs typeface="Arial"/>
              <a:sym typeface="Arial"/>
            </a:endParaRPr>
          </a:p>
          <a:p>
            <a:pPr indent="0" lvl="0" marL="0" marR="0" rtl="0" algn="l">
              <a:spcBef>
                <a:spcPts val="0"/>
              </a:spcBef>
              <a:spcAft>
                <a:spcPts val="0"/>
              </a:spcAft>
              <a:buNone/>
            </a:pPr>
            <a:r>
              <a:rPr b="1" i="0" lang="en-US" sz="2000" u="sng" cap="none" strike="noStrike">
                <a:solidFill>
                  <a:srgbClr val="000CA0"/>
                </a:solidFill>
                <a:latin typeface="Times New Roman"/>
                <a:ea typeface="Times New Roman"/>
                <a:cs typeface="Times New Roman"/>
                <a:sym typeface="Times New Roman"/>
              </a:rPr>
              <a:t>What are ways to screen for Sudden Cardiac Arrest?</a:t>
            </a:r>
            <a:endParaRPr b="0" i="0" sz="2000" u="sng" cap="none" strike="noStrike">
              <a:solidFill>
                <a:srgbClr val="000CA0"/>
              </a:solidFill>
              <a:latin typeface="Times New Roman"/>
              <a:ea typeface="Times New Roman"/>
              <a:cs typeface="Times New Roman"/>
              <a:sym typeface="Times New Roman"/>
            </a:endParaRPr>
          </a:p>
          <a:p>
            <a:pPr indent="-285750" lvl="1" marL="742950" marR="0" rtl="0" algn="l">
              <a:spcBef>
                <a:spcPts val="0"/>
              </a:spcBef>
              <a:spcAft>
                <a:spcPts val="0"/>
              </a:spcAft>
              <a:buClr>
                <a:srgbClr val="000CA0"/>
              </a:buClr>
              <a:buSzPts val="2000"/>
              <a:buFont typeface="Arial"/>
              <a:buChar char="•"/>
            </a:pPr>
            <a:r>
              <a:rPr b="0" i="0" lang="en-US" sz="2000" u="none" cap="none" strike="noStrike">
                <a:solidFill>
                  <a:srgbClr val="000CA0"/>
                </a:solidFill>
                <a:latin typeface="Times New Roman"/>
                <a:ea typeface="Times New Roman"/>
                <a:cs typeface="Times New Roman"/>
                <a:sym typeface="Times New Roman"/>
              </a:rPr>
              <a:t>The American Heart Association recommends a pre-participation history and physical including 14 important cardiac elements.</a:t>
            </a:r>
            <a:endParaRPr/>
          </a:p>
          <a:p>
            <a:pPr indent="-285750" lvl="1" marL="742950" marR="0" rtl="0" algn="l">
              <a:spcBef>
                <a:spcPts val="0"/>
              </a:spcBef>
              <a:spcAft>
                <a:spcPts val="0"/>
              </a:spcAft>
              <a:buClr>
                <a:srgbClr val="000CA0"/>
              </a:buClr>
              <a:buSzPts val="2000"/>
              <a:buFont typeface="Arial"/>
              <a:buChar char="•"/>
            </a:pPr>
            <a:r>
              <a:rPr b="1" i="0" lang="en-US" sz="2000" u="none" cap="none" strike="noStrike">
                <a:solidFill>
                  <a:srgbClr val="000CA0"/>
                </a:solidFill>
                <a:latin typeface="Times New Roman"/>
                <a:ea typeface="Times New Roman"/>
                <a:cs typeface="Times New Roman"/>
                <a:sym typeface="Times New Roman"/>
              </a:rPr>
              <a:t>The UIL </a:t>
            </a:r>
            <a:r>
              <a:rPr b="1" i="1" lang="en-US" sz="2000" u="none" cap="none" strike="noStrike">
                <a:solidFill>
                  <a:srgbClr val="000CA0"/>
                </a:solidFill>
                <a:latin typeface="Times New Roman"/>
                <a:ea typeface="Times New Roman"/>
                <a:cs typeface="Times New Roman"/>
                <a:sym typeface="Times New Roman"/>
              </a:rPr>
              <a:t>Pre-Participation Physical Evaluation – Medical History</a:t>
            </a:r>
            <a:r>
              <a:rPr b="1" i="0" lang="en-US" sz="2000" u="none" cap="none" strike="noStrike">
                <a:solidFill>
                  <a:srgbClr val="000CA0"/>
                </a:solidFill>
                <a:latin typeface="Times New Roman"/>
                <a:ea typeface="Times New Roman"/>
                <a:cs typeface="Times New Roman"/>
                <a:sym typeface="Times New Roman"/>
              </a:rPr>
              <a:t> form includes </a:t>
            </a:r>
            <a:r>
              <a:rPr b="1" i="0" lang="en-US" sz="2000" u="sng" cap="none" strike="noStrike">
                <a:solidFill>
                  <a:srgbClr val="000CA0"/>
                </a:solidFill>
                <a:latin typeface="Times New Roman"/>
                <a:ea typeface="Times New Roman"/>
                <a:cs typeface="Times New Roman"/>
                <a:sym typeface="Times New Roman"/>
              </a:rPr>
              <a:t>ALL 14 </a:t>
            </a:r>
            <a:r>
              <a:rPr b="1" i="0" lang="en-US" sz="2000" u="none" cap="none" strike="noStrike">
                <a:solidFill>
                  <a:srgbClr val="000CA0"/>
                </a:solidFill>
                <a:latin typeface="Times New Roman"/>
                <a:ea typeface="Times New Roman"/>
                <a:cs typeface="Times New Roman"/>
                <a:sym typeface="Times New Roman"/>
              </a:rPr>
              <a:t>of these important cardiac elements and is mandatory annually</a:t>
            </a:r>
            <a:r>
              <a:rPr b="0" i="0" lang="en-US" sz="2000" u="none" cap="none" strike="noStrike">
                <a:solidFill>
                  <a:srgbClr val="000CA0"/>
                </a:solidFill>
                <a:latin typeface="Times New Roman"/>
                <a:ea typeface="Times New Roman"/>
                <a:cs typeface="Times New Roman"/>
                <a:sym typeface="Times New Roman"/>
              </a:rPr>
              <a:t>.</a:t>
            </a:r>
            <a:endParaRPr/>
          </a:p>
          <a:p>
            <a:pPr indent="-285750" lvl="1" marL="742950" marR="0" rtl="0" algn="l">
              <a:spcBef>
                <a:spcPts val="0"/>
              </a:spcBef>
              <a:spcAft>
                <a:spcPts val="0"/>
              </a:spcAft>
              <a:buClr>
                <a:srgbClr val="000CA0"/>
              </a:buClr>
              <a:buSzPts val="2000"/>
              <a:buFont typeface="Arial"/>
              <a:buChar char="•"/>
            </a:pPr>
            <a:r>
              <a:rPr b="0" i="0" lang="en-US" sz="2000" u="none" cap="none" strike="noStrike">
                <a:solidFill>
                  <a:srgbClr val="000CA0"/>
                </a:solidFill>
                <a:latin typeface="Times New Roman"/>
                <a:ea typeface="Times New Roman"/>
                <a:cs typeface="Times New Roman"/>
                <a:sym typeface="Times New Roman"/>
              </a:rPr>
              <a:t>Additional screening using an electrocardiogram and/or an echocardiogram is readily available to all athletes, but is not mandatory.</a:t>
            </a:r>
            <a:endParaRPr/>
          </a:p>
          <a:p>
            <a:pPr indent="0" lvl="0" marL="0" marR="0" rtl="0" algn="l">
              <a:spcBef>
                <a:spcPts val="0"/>
              </a:spcBef>
              <a:spcAft>
                <a:spcPts val="0"/>
              </a:spcAft>
              <a:buNone/>
            </a:pPr>
            <a:r>
              <a:t/>
            </a:r>
            <a:endParaRPr b="0" i="0" sz="1800" u="none" cap="none" strike="noStrike">
              <a:solidFill>
                <a:srgbClr val="000CA0"/>
              </a:solidFill>
              <a:latin typeface="Arial"/>
              <a:ea typeface="Arial"/>
              <a:cs typeface="Arial"/>
              <a:sym typeface="Arial"/>
            </a:endParaRPr>
          </a:p>
          <a:p>
            <a:pPr indent="0" lvl="1" marL="457200" marR="0" rtl="0" algn="l">
              <a:spcBef>
                <a:spcPts val="0"/>
              </a:spcBef>
              <a:spcAft>
                <a:spcPts val="0"/>
              </a:spcAft>
              <a:buNone/>
            </a:pPr>
            <a:r>
              <a:t/>
            </a:r>
            <a:endParaRPr b="0" i="0" sz="1600" u="none" cap="none" strike="noStrike">
              <a:solidFill>
                <a:schemeClr val="lt1"/>
              </a:solidFill>
              <a:latin typeface="Arial"/>
              <a:ea typeface="Arial"/>
              <a:cs typeface="Arial"/>
              <a:sym typeface="Arial"/>
            </a:endParaRPr>
          </a:p>
        </p:txBody>
      </p:sp>
      <p:pic>
        <p:nvPicPr>
          <p:cNvPr descr="UILTraditional_No bkgrd.psd" id="202" name="Google Shape;202;p26"/>
          <p:cNvPicPr preferRelativeResize="0"/>
          <p:nvPr/>
        </p:nvPicPr>
        <p:blipFill rotWithShape="1">
          <a:blip r:embed="rId3">
            <a:alphaModFix amt="14000"/>
          </a:blip>
          <a:srcRect b="0" l="0" r="0" t="0"/>
          <a:stretch/>
        </p:blipFill>
        <p:spPr>
          <a:xfrm>
            <a:off x="1905000" y="1371600"/>
            <a:ext cx="5486400" cy="4620126"/>
          </a:xfrm>
          <a:prstGeom prst="rect">
            <a:avLst/>
          </a:prstGeom>
          <a:noFill/>
          <a:ln>
            <a:noFill/>
          </a:ln>
          <a:effectLst>
            <a:outerShdw sx="1000" rotWithShape="0" algn="tl" sy="1000">
              <a:srgbClr val="333333">
                <a:alpha val="91764"/>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6" name="Shape 206"/>
        <p:cNvGrpSpPr/>
        <p:nvPr/>
      </p:nvGrpSpPr>
      <p:grpSpPr>
        <a:xfrm>
          <a:off x="0" y="0"/>
          <a:ext cx="0" cy="0"/>
          <a:chOff x="0" y="0"/>
          <a:chExt cx="0" cy="0"/>
        </a:xfrm>
      </p:grpSpPr>
      <p:sp>
        <p:nvSpPr>
          <p:cNvPr id="207" name="Google Shape;207;p27"/>
          <p:cNvSpPr txBox="1"/>
          <p:nvPr>
            <p:ph type="title"/>
          </p:nvPr>
        </p:nvSpPr>
        <p:spPr>
          <a:xfrm>
            <a:off x="412581" y="936171"/>
            <a:ext cx="8229600" cy="99059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CA0"/>
              </a:buClr>
              <a:buSzPts val="4800"/>
              <a:buFont typeface="Times New Roman"/>
              <a:buNone/>
            </a:pPr>
            <a:r>
              <a:rPr b="1" lang="en-US" sz="4800" u="sng">
                <a:solidFill>
                  <a:srgbClr val="000CA0"/>
                </a:solidFill>
                <a:latin typeface="Times New Roman"/>
                <a:ea typeface="Times New Roman"/>
                <a:cs typeface="Times New Roman"/>
                <a:sym typeface="Times New Roman"/>
              </a:rPr>
              <a:t>SECTION 2</a:t>
            </a:r>
            <a:endParaRPr/>
          </a:p>
        </p:txBody>
      </p:sp>
      <p:sp>
        <p:nvSpPr>
          <p:cNvPr id="208" name="Google Shape;208;p27"/>
          <p:cNvSpPr txBox="1"/>
          <p:nvPr>
            <p:ph idx="1" type="body"/>
          </p:nvPr>
        </p:nvSpPr>
        <p:spPr>
          <a:xfrm>
            <a:off x="260181" y="1774371"/>
            <a:ext cx="8534400" cy="1752600"/>
          </a:xfrm>
          <a:prstGeom prst="rect">
            <a:avLst/>
          </a:prstGeom>
          <a:noFill/>
          <a:ln>
            <a:noFill/>
          </a:ln>
        </p:spPr>
        <p:txBody>
          <a:bodyPr anchorCtr="0" anchor="t" bIns="45700" lIns="91425" spcFirstLastPara="1" rIns="91425" wrap="square" tIns="45700">
            <a:noAutofit/>
          </a:bodyPr>
          <a:lstStyle/>
          <a:p>
            <a:pPr indent="-228600" lvl="0" marL="228600" rtl="0" algn="ctr">
              <a:lnSpc>
                <a:spcPct val="80000"/>
              </a:lnSpc>
              <a:spcBef>
                <a:spcPts val="0"/>
              </a:spcBef>
              <a:spcAft>
                <a:spcPts val="0"/>
              </a:spcAft>
              <a:buClr>
                <a:schemeClr val="lt1"/>
              </a:buClr>
              <a:buSzPts val="2200"/>
              <a:buFont typeface="Century Gothic"/>
              <a:buNone/>
            </a:pPr>
            <a:r>
              <a:t/>
            </a:r>
            <a:endParaRPr>
              <a:solidFill>
                <a:srgbClr val="000CA0"/>
              </a:solidFill>
              <a:latin typeface="Arial"/>
              <a:ea typeface="Arial"/>
              <a:cs typeface="Arial"/>
              <a:sym typeface="Arial"/>
            </a:endParaRPr>
          </a:p>
          <a:p>
            <a:pPr indent="-228600" lvl="0" marL="228600" rtl="0" algn="ctr">
              <a:lnSpc>
                <a:spcPct val="80000"/>
              </a:lnSpc>
              <a:spcBef>
                <a:spcPts val="1000"/>
              </a:spcBef>
              <a:spcAft>
                <a:spcPts val="0"/>
              </a:spcAft>
              <a:buClr>
                <a:srgbClr val="000CA0"/>
              </a:buClr>
              <a:buSzPts val="4400"/>
              <a:buFont typeface="Times New Roman"/>
              <a:buNone/>
            </a:pPr>
            <a:r>
              <a:rPr b="1" lang="en-US" sz="4400">
                <a:solidFill>
                  <a:srgbClr val="000CA0"/>
                </a:solidFill>
                <a:latin typeface="Times New Roman"/>
                <a:ea typeface="Times New Roman"/>
                <a:cs typeface="Times New Roman"/>
                <a:sym typeface="Times New Roman"/>
              </a:rPr>
              <a:t>Head and Neck Injuries</a:t>
            </a:r>
            <a:endParaRPr/>
          </a:p>
          <a:p>
            <a:pPr indent="-228600" lvl="0" marL="228600" rtl="0" algn="ctr">
              <a:lnSpc>
                <a:spcPct val="80000"/>
              </a:lnSpc>
              <a:spcBef>
                <a:spcPts val="1000"/>
              </a:spcBef>
              <a:spcAft>
                <a:spcPts val="0"/>
              </a:spcAft>
              <a:buClr>
                <a:srgbClr val="000CA0"/>
              </a:buClr>
              <a:buSzPts val="4400"/>
              <a:buFont typeface="Times New Roman"/>
              <a:buNone/>
            </a:pPr>
            <a:r>
              <a:rPr b="1" lang="en-US" sz="4400">
                <a:solidFill>
                  <a:srgbClr val="000CA0"/>
                </a:solidFill>
                <a:latin typeface="Times New Roman"/>
                <a:ea typeface="Times New Roman"/>
                <a:cs typeface="Times New Roman"/>
                <a:sym typeface="Times New Roman"/>
              </a:rPr>
              <a:t>Concussions</a:t>
            </a:r>
            <a:endParaRPr/>
          </a:p>
        </p:txBody>
      </p:sp>
      <p:pic>
        <p:nvPicPr>
          <p:cNvPr id="209" name="Google Shape;209;p27"/>
          <p:cNvPicPr preferRelativeResize="0"/>
          <p:nvPr/>
        </p:nvPicPr>
        <p:blipFill rotWithShape="1">
          <a:blip r:embed="rId3">
            <a:alphaModFix/>
          </a:blip>
          <a:srcRect b="2544" l="8109" r="8108" t="2315"/>
          <a:stretch/>
        </p:blipFill>
        <p:spPr>
          <a:xfrm>
            <a:off x="262864" y="3505200"/>
            <a:ext cx="2200480" cy="1797502"/>
          </a:xfrm>
          <a:prstGeom prst="rect">
            <a:avLst/>
          </a:prstGeom>
          <a:noFill/>
          <a:ln>
            <a:noFill/>
          </a:ln>
        </p:spPr>
      </p:pic>
      <p:pic>
        <p:nvPicPr>
          <p:cNvPr id="210" name="Google Shape;210;p27"/>
          <p:cNvPicPr preferRelativeResize="0"/>
          <p:nvPr/>
        </p:nvPicPr>
        <p:blipFill rotWithShape="1">
          <a:blip r:embed="rId4">
            <a:alphaModFix/>
          </a:blip>
          <a:srcRect b="0" l="0" r="0" t="0"/>
          <a:stretch/>
        </p:blipFill>
        <p:spPr>
          <a:xfrm>
            <a:off x="6896218" y="3315444"/>
            <a:ext cx="2057008" cy="1797502"/>
          </a:xfrm>
          <a:prstGeom prst="rect">
            <a:avLst/>
          </a:prstGeom>
          <a:noFill/>
          <a:ln>
            <a:noFill/>
          </a:ln>
        </p:spPr>
      </p:pic>
      <p:pic>
        <p:nvPicPr>
          <p:cNvPr id="211" name="Google Shape;211;p27"/>
          <p:cNvPicPr preferRelativeResize="0"/>
          <p:nvPr/>
        </p:nvPicPr>
        <p:blipFill rotWithShape="1">
          <a:blip r:embed="rId5">
            <a:alphaModFix/>
          </a:blip>
          <a:srcRect b="0" l="0" r="0" t="0"/>
          <a:stretch/>
        </p:blipFill>
        <p:spPr>
          <a:xfrm>
            <a:off x="2509215" y="3886200"/>
            <a:ext cx="4341132" cy="2610896"/>
          </a:xfrm>
          <a:prstGeom prst="rect">
            <a:avLst/>
          </a:prstGeom>
          <a:noFill/>
          <a:ln>
            <a:noFill/>
          </a:ln>
        </p:spPr>
      </p:pic>
      <p:pic>
        <p:nvPicPr>
          <p:cNvPr descr="UILTraditional_No bkgrd.psd" id="212" name="Google Shape;212;p27"/>
          <p:cNvPicPr preferRelativeResize="0"/>
          <p:nvPr/>
        </p:nvPicPr>
        <p:blipFill rotWithShape="1">
          <a:blip r:embed="rId6">
            <a:alphaModFix/>
          </a:blip>
          <a:srcRect b="0" l="0" r="0" t="0"/>
          <a:stretch/>
        </p:blipFill>
        <p:spPr>
          <a:xfrm>
            <a:off x="412581" y="326571"/>
            <a:ext cx="1447800" cy="1219200"/>
          </a:xfrm>
          <a:prstGeom prst="rect">
            <a:avLst/>
          </a:prstGeom>
          <a:noFill/>
          <a:ln>
            <a:noFill/>
          </a:ln>
          <a:effectLst>
            <a:outerShdw sx="1000" rotWithShape="0" algn="tl" sy="1000">
              <a:srgbClr val="333333"/>
            </a:outerShdw>
          </a:effectLst>
        </p:spPr>
      </p:pic>
      <p:pic>
        <p:nvPicPr>
          <p:cNvPr descr="UILTraditional_No bkgrd.psd" id="213" name="Google Shape;213;p27"/>
          <p:cNvPicPr preferRelativeResize="0"/>
          <p:nvPr/>
        </p:nvPicPr>
        <p:blipFill rotWithShape="1">
          <a:blip r:embed="rId6">
            <a:alphaModFix/>
          </a:blip>
          <a:srcRect b="0" l="0" r="0" t="0"/>
          <a:stretch/>
        </p:blipFill>
        <p:spPr>
          <a:xfrm>
            <a:off x="7270581" y="326571"/>
            <a:ext cx="1447800" cy="1219200"/>
          </a:xfrm>
          <a:prstGeom prst="rect">
            <a:avLst/>
          </a:prstGeom>
          <a:noFill/>
          <a:ln>
            <a:noFill/>
          </a:ln>
          <a:effectLst>
            <a:outerShdw sx="1000" rotWithShape="0" algn="tl" sy="1000">
              <a:srgbClr val="333333"/>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Vapor Trail">
  <a:themeElements>
    <a:clrScheme name="Vapor Trail">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